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1"/>
  </p:notesMasterIdLst>
  <p:sldIdLst>
    <p:sldId id="256" r:id="rId4"/>
    <p:sldId id="278" r:id="rId5"/>
    <p:sldId id="566" r:id="rId6"/>
    <p:sldId id="277" r:id="rId7"/>
    <p:sldId id="279" r:id="rId8"/>
    <p:sldId id="538" r:id="rId9"/>
    <p:sldId id="471" r:id="rId10"/>
    <p:sldId id="567" r:id="rId11"/>
    <p:sldId id="472" r:id="rId12"/>
    <p:sldId id="493" r:id="rId13"/>
    <p:sldId id="495" r:id="rId14"/>
    <p:sldId id="475" r:id="rId15"/>
    <p:sldId id="504" r:id="rId16"/>
    <p:sldId id="501" r:id="rId17"/>
    <p:sldId id="497" r:id="rId18"/>
    <p:sldId id="477" r:id="rId19"/>
    <p:sldId id="540" r:id="rId20"/>
    <p:sldId id="542" r:id="rId21"/>
    <p:sldId id="543" r:id="rId22"/>
    <p:sldId id="544" r:id="rId23"/>
    <p:sldId id="545" r:id="rId24"/>
    <p:sldId id="546" r:id="rId25"/>
    <p:sldId id="547" r:id="rId26"/>
    <p:sldId id="502" r:id="rId27"/>
    <p:sldId id="541" r:id="rId28"/>
    <p:sldId id="505" r:id="rId29"/>
    <p:sldId id="503" r:id="rId30"/>
    <p:sldId id="570" r:id="rId31"/>
    <p:sldId id="506" r:id="rId32"/>
    <p:sldId id="537" r:id="rId33"/>
    <p:sldId id="548" r:id="rId34"/>
    <p:sldId id="507" r:id="rId35"/>
    <p:sldId id="509" r:id="rId36"/>
    <p:sldId id="508" r:id="rId37"/>
    <p:sldId id="511" r:id="rId38"/>
    <p:sldId id="512" r:id="rId39"/>
    <p:sldId id="510" r:id="rId40"/>
    <p:sldId id="568" r:id="rId41"/>
    <p:sldId id="569" r:id="rId42"/>
    <p:sldId id="571" r:id="rId43"/>
    <p:sldId id="513" r:id="rId44"/>
    <p:sldId id="514" r:id="rId45"/>
    <p:sldId id="515" r:id="rId46"/>
    <p:sldId id="522" r:id="rId47"/>
    <p:sldId id="521" r:id="rId48"/>
    <p:sldId id="481" r:id="rId49"/>
    <p:sldId id="523" r:id="rId50"/>
    <p:sldId id="549" r:id="rId51"/>
    <p:sldId id="550" r:id="rId52"/>
    <p:sldId id="524" r:id="rId53"/>
    <p:sldId id="525" r:id="rId54"/>
    <p:sldId id="527" r:id="rId55"/>
    <p:sldId id="528" r:id="rId56"/>
    <p:sldId id="529" r:id="rId57"/>
    <p:sldId id="562" r:id="rId58"/>
    <p:sldId id="551" r:id="rId59"/>
    <p:sldId id="552" r:id="rId60"/>
    <p:sldId id="553" r:id="rId61"/>
    <p:sldId id="554" r:id="rId62"/>
    <p:sldId id="555" r:id="rId63"/>
    <p:sldId id="556" r:id="rId64"/>
    <p:sldId id="557" r:id="rId65"/>
    <p:sldId id="560" r:id="rId66"/>
    <p:sldId id="558" r:id="rId67"/>
    <p:sldId id="559" r:id="rId68"/>
    <p:sldId id="561" r:id="rId69"/>
    <p:sldId id="531" r:id="rId70"/>
    <p:sldId id="533" r:id="rId71"/>
    <p:sldId id="534" r:id="rId72"/>
    <p:sldId id="532" r:id="rId73"/>
    <p:sldId id="535" r:id="rId74"/>
    <p:sldId id="517" r:id="rId75"/>
    <p:sldId id="516" r:id="rId76"/>
    <p:sldId id="518" r:id="rId77"/>
    <p:sldId id="520" r:id="rId78"/>
    <p:sldId id="519" r:id="rId79"/>
    <p:sldId id="563" r:id="rId80"/>
    <p:sldId id="564" r:id="rId81"/>
    <p:sldId id="536" r:id="rId82"/>
    <p:sldId id="280" r:id="rId83"/>
    <p:sldId id="257" r:id="rId84"/>
    <p:sldId id="259" r:id="rId85"/>
    <p:sldId id="260" r:id="rId86"/>
    <p:sldId id="261" r:id="rId87"/>
    <p:sldId id="262" r:id="rId88"/>
    <p:sldId id="263" r:id="rId89"/>
    <p:sldId id="264" r:id="rId90"/>
    <p:sldId id="265" r:id="rId91"/>
    <p:sldId id="267" r:id="rId92"/>
    <p:sldId id="258" r:id="rId93"/>
    <p:sldId id="271" r:id="rId94"/>
    <p:sldId id="272" r:id="rId95"/>
    <p:sldId id="274" r:id="rId96"/>
    <p:sldId id="273" r:id="rId97"/>
    <p:sldId id="275" r:id="rId98"/>
    <p:sldId id="276" r:id="rId99"/>
    <p:sldId id="539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225"/>
  </p:normalViewPr>
  <p:slideViewPr>
    <p:cSldViewPr snapToGrid="0">
      <p:cViewPr varScale="1">
        <p:scale>
          <a:sx n="93" d="100"/>
          <a:sy n="93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DFA3-5955-436C-AFAD-56302AAE8EE9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95BC1-CB33-40F3-894D-BCB5B1D03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6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95BC1-CB33-40F3-894D-BCB5B1D039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3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264B6A-1CE1-C44A-9C42-0422A028259A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73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Saran-Vazirani,</a:t>
            </a:r>
            <a:r>
              <a:rPr lang="nb-NO" baseline="0" dirty="0"/>
              <a:t> Manurangsi, Goldschimth-Hochbaum, Karger-Stein, Thorup, Downey, Estevil-Castro, Fellows, Prieto, Rosamond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95BC1-CB33-40F3-894D-BCB5B1D0391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2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196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3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51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62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6353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90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593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41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9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34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390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1054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8100655A-2EA2-FABF-4E19-4D2281887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170815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12192000" cy="1524000"/>
          </a:xfrm>
        </p:spPr>
        <p:txBody>
          <a:bodyPr anchor="b"/>
          <a:lstStyle>
            <a:lvl1pPr>
              <a:lnSpc>
                <a:spcPct val="80000"/>
              </a:lnSpc>
              <a:defRPr sz="32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8096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27717" y="2671764"/>
            <a:ext cx="9550400" cy="3094037"/>
          </a:xfrm>
        </p:spPr>
        <p:txBody>
          <a:bodyPr/>
          <a:lstStyle>
            <a:lvl1pPr defTabSz="915988">
              <a:defRPr sz="16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623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E0E87A-0D85-C97D-5919-6568B520B2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5B9B8-2410-ED40-BB6C-1D5055BA664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256831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A69403-41D4-BAC8-26AA-81BD25553B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65BF7-16D0-5646-B304-46D080C967A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336520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914400"/>
            <a:ext cx="5130800" cy="5410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914400"/>
            <a:ext cx="5130800" cy="5410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13788-43D4-D8A9-0402-60BD2E25F3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2D4C-3A14-B14C-925C-C8E31F543A3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90683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FECC2F-1F1F-7AA4-BE2F-D573E53EF5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D50C-0ADA-C740-8A5D-5409115C9C2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82975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53388F-1D69-B585-E5D4-A7C7E06D9C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FD68B-F3C0-3B42-94DE-A2A13493CBA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86124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8C86EE-08FC-DF68-43CF-6262AC1D44B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8421F-6BF8-604C-920B-CE261E8A7A4B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6460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5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AB32A-0A11-511D-B877-11855AD1C2C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E5B9-6D18-3446-9962-948A28F865A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38527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9692C-BA82-751E-AC48-A542AB53FB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C579B-F6F0-F347-A2FE-0978ADAB0B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07165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B80EF-4360-BA03-01B4-7C943530CD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23F5-2D78-2847-A9EF-465F91D96045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44843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52400"/>
            <a:ext cx="3048000" cy="6172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8940800" cy="6172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78D7A9-15B1-5F40-D6B7-FD0BB3B52B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B61-6E7E-8149-A554-B8765FA10EE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7562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2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4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4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1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731EA-6860-4911-872C-DB8C4A8ECC78}" type="datetimeFigureOut">
              <a:rPr lang="en-US" smtClean="0"/>
              <a:t>6/6/25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466FF-EE44-4C41-9E77-427FAC7F1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7CB9E-4170-44F5-8DFE-4C414045B24D}" type="datetimeFigureOut">
              <a:rPr lang="nb-NO" smtClean="0"/>
              <a:t>06.06.2025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EF2F0-CA51-4723-A30F-8AE06B9D02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33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B652FB-5695-5E3D-2D7E-F9B80AFC5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E17AE9-6658-5160-4F96-60CCDFD08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914400"/>
            <a:ext cx="10464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9940" name="Rectangle 4">
            <a:extLst>
              <a:ext uri="{FF2B5EF4-FFF2-40B4-BE49-F238E27FC236}">
                <a16:creationId xmlns:a16="http://schemas.microsoft.com/office/drawing/2014/main" id="{1681CA00-6F79-7233-3C31-048C892E22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842D2DC3-33B9-B143-B968-8BBFAD55DD3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8642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 kern="12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000">
          <a:solidFill>
            <a:schemeClr val="hlink"/>
          </a:solidFill>
          <a:latin typeface="Comic Sans MS" panose="030F0902030302020204" pitchFamily="66" charset="0"/>
        </a:defRPr>
      </a:lvl9pPr>
    </p:titleStyle>
    <p:bodyStyle>
      <a:lvl1pPr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003399"/>
        </a:buClr>
        <a:buSzPct val="50000"/>
        <a:buFont typeface="Monotype Sorts" pitchFamily="2" charset="2"/>
        <a:defRPr kumimoji="1" kern="1200">
          <a:solidFill>
            <a:srgbClr val="003399"/>
          </a:solidFill>
          <a:latin typeface="+mn-lt"/>
          <a:ea typeface="+mn-ea"/>
          <a:cs typeface="+mn-cs"/>
        </a:defRPr>
      </a:lvl1pPr>
      <a:lvl2pPr marL="346075" indent="-231775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35000"/>
        <a:buFont typeface="Monotype Sorts" pitchFamily="2" charset="2"/>
        <a:buChar char="n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-1666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7763" indent="-4048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!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58.jpeg"/><Relationship Id="rId18" Type="http://schemas.openxmlformats.org/officeDocument/2006/relationships/image" Target="../media/image63.jpg"/><Relationship Id="rId3" Type="http://schemas.openxmlformats.org/officeDocument/2006/relationships/image" Target="../media/image60.pn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5" Type="http://schemas.openxmlformats.org/officeDocument/2006/relationships/image" Target="../media/image60.jpg"/><Relationship Id="rId10" Type="http://schemas.openxmlformats.org/officeDocument/2006/relationships/image" Target="../media/image55.jpeg"/><Relationship Id="rId4" Type="http://schemas.openxmlformats.org/officeDocument/2006/relationships/image" Target="../media/image70.png"/><Relationship Id="rId9" Type="http://schemas.openxmlformats.org/officeDocument/2006/relationships/image" Target="../media/image54.jpg"/><Relationship Id="rId14" Type="http://schemas.openxmlformats.org/officeDocument/2006/relationships/image" Target="../media/image5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70.png"/><Relationship Id="rId7" Type="http://schemas.openxmlformats.org/officeDocument/2006/relationships/image" Target="../media/image6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3" Type="http://schemas.openxmlformats.org/officeDocument/2006/relationships/image" Target="../media/image340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g"/><Relationship Id="rId15" Type="http://schemas.openxmlformats.org/officeDocument/2006/relationships/image" Target="../media/image77.png"/><Relationship Id="rId10" Type="http://schemas.openxmlformats.org/officeDocument/2006/relationships/image" Target="../media/image72.jpeg"/><Relationship Id="rId4" Type="http://schemas.openxmlformats.org/officeDocument/2006/relationships/image" Target="../media/image350.png"/><Relationship Id="rId9" Type="http://schemas.openxmlformats.org/officeDocument/2006/relationships/image" Target="../media/image71.png"/><Relationship Id="rId14" Type="http://schemas.openxmlformats.org/officeDocument/2006/relationships/image" Target="../media/image76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80.png"/><Relationship Id="rId7" Type="http://schemas.openxmlformats.org/officeDocument/2006/relationships/image" Target="../media/image6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500.png"/><Relationship Id="rId10" Type="http://schemas.openxmlformats.org/officeDocument/2006/relationships/image" Target="../media/image79.jpeg"/><Relationship Id="rId4" Type="http://schemas.openxmlformats.org/officeDocument/2006/relationships/image" Target="../media/image490.png"/><Relationship Id="rId9" Type="http://schemas.openxmlformats.org/officeDocument/2006/relationships/image" Target="../media/image67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04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Invitation to FPT Approximation via Cut and Coverage Problems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265" y="5593664"/>
            <a:ext cx="3097427" cy="467454"/>
          </a:xfrm>
        </p:spPr>
        <p:txBody>
          <a:bodyPr/>
          <a:lstStyle/>
          <a:p>
            <a:r>
              <a:rPr lang="nb-NO" dirty="0"/>
              <a:t>Daniel Lokshtanov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394886" y="5593664"/>
            <a:ext cx="3097427" cy="46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Saket Saurabh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61405" y="5593664"/>
            <a:ext cx="313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Vaishali</a:t>
            </a:r>
            <a:r>
              <a:rPr lang="en-US" sz="2400" dirty="0"/>
              <a:t> </a:t>
            </a:r>
            <a:r>
              <a:rPr lang="en-US" sz="2400" dirty="0" err="1"/>
              <a:t>Surianarayanan</a:t>
            </a:r>
            <a:endParaRPr lang="en-US" sz="2400" dirty="0"/>
          </a:p>
        </p:txBody>
      </p:sp>
      <p:pic>
        <p:nvPicPr>
          <p:cNvPr id="6" name="Picture 5" descr="https://www.cs.ucsb.edu/sites/default/files/styles/portrait-full/public/faculty/images/cs_headshots_daniel_lokshtanov_mini.jpg?itok=WC9lpYk2&amp;c=4c3b4c261a4cad9efe073a4634a3d6d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7437"/>
            <a:ext cx="1491048" cy="14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83" y="3863765"/>
            <a:ext cx="1115815" cy="172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047" y="3861648"/>
            <a:ext cx="1373848" cy="17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2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B140-39DE-3037-C0F0-54C76A6F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9652"/>
          </a:xfrm>
        </p:spPr>
        <p:txBody>
          <a:bodyPr>
            <a:normAutofit/>
          </a:bodyPr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Polynomial Time Hardness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D2A1-FC80-3CC7-699B-BA961249D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Theorem: </a:t>
            </a:r>
          </a:p>
          <a:p>
            <a:endParaRPr 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Unless P=NP, there is no </a:t>
            </a:r>
            <a:r>
              <a:rPr 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c&gt;0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, such that </a:t>
            </a:r>
            <a:r>
              <a:rPr lang="en-US" sz="28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Maximum Coverage</a:t>
            </a:r>
          </a:p>
          <a:p>
            <a:endParaRPr lang="en-US" sz="2800" dirty="0">
              <a:solidFill>
                <a:srgbClr val="002060"/>
              </a:solidFill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admits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(1-(1/e))-c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factor approximation algorithm. </a:t>
            </a:r>
          </a:p>
          <a:p>
            <a:endParaRPr 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sz="28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sz="28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CAED7-0DD1-94CD-55F0-681A944332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10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8455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59820DF-D107-8C89-0EE3-C52671B4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079652"/>
          </a:xfrm>
        </p:spPr>
        <p:txBody>
          <a:bodyPr>
            <a:normAutofit/>
          </a:bodyPr>
          <a:lstStyle/>
          <a:p>
            <a:br>
              <a:rPr lang="en-US" altLang="en-US" sz="3600" dirty="0"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Maximum Coverage with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9E9A-97D6-DB88-BC84-54A7058572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682" y="1219200"/>
            <a:ext cx="10464800" cy="5410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sz="2400" dirty="0"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Input: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 universe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U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of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elements and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subsets 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F={S</a:t>
            </a:r>
            <a:r>
              <a:rPr lang="en-US" altLang="en-US" sz="2800" baseline="-25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1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, S</a:t>
            </a:r>
            <a:r>
              <a:rPr lang="en-US" altLang="en-US" sz="2800" baseline="-25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,….,</a:t>
            </a:r>
            <a:r>
              <a:rPr lang="en-US" altLang="en-US" sz="2800" dirty="0" err="1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S</a:t>
            </a:r>
            <a:r>
              <a:rPr lang="en-US" altLang="en-US" sz="2800" baseline="-25000" dirty="0" err="1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m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}     </a:t>
            </a:r>
          </a:p>
          <a:p>
            <a:endParaRPr lang="en-US" altLang="en-US" sz="2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         and integers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k, t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.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 </a:t>
            </a: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Problem: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Find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sets such that its union is at least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t</a:t>
            </a:r>
          </a:p>
          <a:p>
            <a:endParaRPr lang="en-US" altLang="en-US" sz="2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Parameters: </a:t>
            </a:r>
            <a:r>
              <a:rPr lang="en-US" altLang="en-US" sz="2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k, t, </a:t>
            </a:r>
            <a:r>
              <a:rPr lang="en-US" altLang="en-US" sz="2800" dirty="0" err="1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k+t</a:t>
            </a:r>
            <a:endParaRPr lang="en-US" altLang="en-US" sz="2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D72ED8E-D7C9-0976-DCDA-84CE405443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EDFF05-CB67-4D47-B6EB-E7008EA283F1}" type="slidenum">
              <a:rPr lang="en-US" altLang="en-US" smtClean="0"/>
              <a:pPr/>
              <a:t>11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3153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D2EAF50-7053-81CB-D77E-38A303D3C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3200" cy="1080000"/>
          </a:xfrm>
        </p:spPr>
        <p:txBody>
          <a:bodyPr/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FPT Results for Maximum Coverage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88B276BD-68CF-0A6B-DB6A-C0CB30D33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600" y="1143000"/>
            <a:ext cx="10464800" cy="5410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sz="24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Lemma: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Unless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FPT=W[1]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there is no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f(k) 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time algorithm 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            for </a:t>
            </a:r>
            <a:r>
              <a:rPr lang="en-IN" altLang="en-US" sz="2800" dirty="0">
                <a:latin typeface="Palatino" pitchFamily="2" charset="77"/>
                <a:ea typeface="Palatino" pitchFamily="2" charset="77"/>
              </a:rPr>
              <a:t>Maximum Coverage</a:t>
            </a:r>
            <a:r>
              <a:rPr lang="en-IN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. </a:t>
            </a: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IN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endParaRPr lang="en-IN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lvl="0"/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Lemma: </a:t>
            </a:r>
            <a:r>
              <a:rPr lang="en-IN" altLang="en-US" sz="2800" dirty="0">
                <a:latin typeface="Palatino" pitchFamily="2" charset="77"/>
                <a:ea typeface="Palatino" pitchFamily="2" charset="77"/>
              </a:rPr>
              <a:t>Maximum Coverage </a:t>
            </a:r>
            <a:r>
              <a:rPr lang="en-IN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admits </a:t>
            </a:r>
            <a:r>
              <a:rPr lang="en-IN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IN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O(t)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time algorithm. </a:t>
            </a:r>
            <a:endParaRPr lang="en-IN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endParaRPr lang="en-IN" altLang="en-US" sz="2400" i="1" dirty="0">
              <a:solidFill>
                <a:srgbClr val="000000"/>
              </a:solidFill>
            </a:endParaRPr>
          </a:p>
          <a:p>
            <a:r>
              <a:rPr lang="en-IN" altLang="en-US" sz="2400" i="1" dirty="0">
                <a:solidFill>
                  <a:srgbClr val="000000"/>
                </a:solidFill>
              </a:rPr>
              <a:t> </a:t>
            </a:r>
            <a:endParaRPr lang="en-IN" altLang="en-US" sz="2400" dirty="0">
              <a:solidFill>
                <a:srgbClr val="000000"/>
              </a:solidFill>
            </a:endParaRP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0EF800B6-1792-3F1A-14AD-8D66100EC1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4844BB25-4E4D-5F47-8F90-A0844B8438A1}" type="slidenum">
              <a:rPr lang="en-US" altLang="en-US" smtClean="0"/>
              <a:pPr/>
              <a:t>12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303B-6C47-C038-D5CA-C9D25113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1" cy="1080000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FPT and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B66DA-6930-AEC3-A85B-8FDC726AA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64" y="1219200"/>
            <a:ext cx="10464800" cy="5410200"/>
          </a:xfrm>
        </p:spPr>
        <p:txBody>
          <a:bodyPr anchor="ctr"/>
          <a:lstStyle/>
          <a:p>
            <a:pPr algn="ctr"/>
            <a:endParaRPr lang="en-US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</a:rPr>
              <a:t>Approximation Hardness in P </a:t>
            </a:r>
            <a:r>
              <a:rPr 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and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Exact Hardness in FPT  </a:t>
            </a:r>
          </a:p>
          <a:p>
            <a:pPr algn="ctr"/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</a:rPr>
              <a:t>Natural to combine Approximation and FPT</a:t>
            </a:r>
          </a:p>
          <a:p>
            <a:pPr algn="ctr"/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4000" dirty="0">
                <a:solidFill>
                  <a:schemeClr val="bg2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rPr>
              <a:t>Maximum Coverage via FPT-Approximation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B41C8-0313-2108-A12A-0BA6C42E4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13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011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7607-173C-BBA8-C052-5505BCB7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0"/>
            <a:ext cx="12192000" cy="1080000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Question 1: Approximating the covered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6698" y="1143000"/>
                <a:ext cx="10464800" cy="54102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Maximum (Partial) Coverage: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Universe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U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a family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F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         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                                                 integers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k, t</a:t>
                </a: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FPT-approximation algorithm for 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Maximum Coverage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runs in time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,k)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returns either of the following answers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</a:t>
                </a:r>
                <a:r>
                  <a:rPr lang="en-US" sz="28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U,k,t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is a No-instance </a:t>
                </a:r>
              </a:p>
              <a:p>
                <a:pPr>
                  <a:buSzPct val="150000"/>
                </a:pPr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Returns a set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S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of size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that covers at least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elements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6698" y="1143000"/>
                <a:ext cx="10464800" cy="5410200"/>
              </a:xfrm>
              <a:blipFill>
                <a:blip r:embed="rId2"/>
                <a:stretch>
                  <a:fillRect l="-1939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0787E-4BBF-1AFB-0205-5227681FF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14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9219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7607-173C-BBA8-C052-5505BCB7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latin typeface="Palatino" pitchFamily="2" charset="77"/>
                <a:ea typeface="Palatino" pitchFamily="2" charset="77"/>
              </a:rPr>
              <a:t>Question 2: Approximating the one that covers</a:t>
            </a:r>
            <a:br>
              <a:rPr lang="en-US" sz="3600" dirty="0">
                <a:latin typeface="Palatino" pitchFamily="2" charset="77"/>
                <a:ea typeface="Palatino" pitchFamily="2" charset="77"/>
              </a:rPr>
            </a:br>
            <a:endParaRPr lang="en-US" sz="36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8733" y="1219200"/>
                <a:ext cx="10464800" cy="54102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sz="2800" dirty="0"/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Maximum (Partial) Coverage: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Universe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U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a family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F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         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                                                  integers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k, t</a:t>
                </a: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FPT-approximation algorithm for 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Maximum Coverage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runs in time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,k)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returns either of the following answers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</a:t>
                </a:r>
                <a:r>
                  <a:rPr lang="en-US" sz="28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U,k,t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is a No-instance </a:t>
                </a:r>
              </a:p>
              <a:p>
                <a:pPr>
                  <a:buSzPct val="150000"/>
                </a:pPr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Returns a set </a:t>
                </a:r>
                <a:r>
                  <a:rPr lang="en-US" sz="2800" dirty="0">
                    <a:solidFill>
                      <a:schemeClr val="accent1"/>
                    </a:solidFill>
                    <a:latin typeface="Palatino" pitchFamily="2" charset="77"/>
                    <a:ea typeface="Palatino" pitchFamily="2" charset="77"/>
                  </a:rPr>
                  <a:t>S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of size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that covers at least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elements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8733" y="1219200"/>
                <a:ext cx="10464800" cy="5410200"/>
              </a:xfrm>
              <a:blipFill>
                <a:blip r:embed="rId2"/>
                <a:stretch>
                  <a:fillRect l="-1939" r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0787E-4BBF-1AFB-0205-5227681FF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15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480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3C0FB17-B0CE-53D0-D56B-F6C58076D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What do we know about hardness in FPT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186547E-7C5B-5986-6680-5F98F53B95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2800" y="914400"/>
            <a:ext cx="10444813" cy="57150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sz="2400" dirty="0"/>
          </a:p>
          <a:p>
            <a:pPr lvl="0"/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Theorem [</a:t>
            </a:r>
            <a:r>
              <a:rPr lang="en-IN" sz="2400" dirty="0" err="1">
                <a:latin typeface="Palatino" pitchFamily="2" charset="77"/>
                <a:ea typeface="Palatino" pitchFamily="2" charset="77"/>
              </a:rPr>
              <a:t>Manurangsi</a:t>
            </a:r>
            <a:r>
              <a:rPr lang="en-US" altLang="en-US" sz="2400" dirty="0">
                <a:latin typeface="Palatino" pitchFamily="2" charset="77"/>
                <a:ea typeface="Palatino" pitchFamily="2" charset="77"/>
              </a:rPr>
              <a:t>]</a:t>
            </a:r>
          </a:p>
          <a:p>
            <a:pPr lvl="0"/>
            <a:endParaRPr lang="en-US" altLang="en-US" sz="2400" dirty="0">
              <a:latin typeface="Palatino" pitchFamily="2" charset="77"/>
              <a:ea typeface="Palatino" pitchFamily="2" charset="77"/>
            </a:endParaRPr>
          </a:p>
          <a:p>
            <a:pPr lvl="0"/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lvl="0"/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For any constant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c&gt;0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and any function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h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assuming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Gap-ETH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no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h(k)(</a:t>
            </a:r>
            <a:r>
              <a:rPr lang="en-IN" sz="24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n+m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)</a:t>
            </a:r>
            <a:r>
              <a:rPr lang="en-IN" sz="24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o(k)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time algorithm can approximate </a:t>
            </a:r>
            <a:r>
              <a:rPr lang="en-IN" sz="2400" dirty="0">
                <a:latin typeface="Palatino" pitchFamily="2" charset="77"/>
                <a:ea typeface="Palatino" pitchFamily="2" charset="77"/>
              </a:rPr>
              <a:t>Maximum Coverage 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with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elements and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m 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sets 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to within a factor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((1-(1/e)-c)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IN" sz="24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even with a promise that there exist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IN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sets that fully cover the whole universe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457200" lvl="0" indent="-457200" algn="ctr">
              <a:buFont typeface="Wingdings" pitchFamily="2" charset="2"/>
              <a:buChar char="Ø"/>
            </a:pPr>
            <a:r>
              <a:rPr lang="en-IN" sz="2400" dirty="0">
                <a:latin typeface="Palatino" pitchFamily="2" charset="77"/>
                <a:ea typeface="Palatino" pitchFamily="2" charset="77"/>
              </a:rPr>
              <a:t>Beating Greedy is hard even in </a:t>
            </a:r>
            <a:r>
              <a:rPr lang="en-IN" sz="2400" i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FP</a:t>
            </a:r>
            <a:r>
              <a:rPr lang="en-IN" sz="2400" i="1" dirty="0">
                <a:solidFill>
                  <a:srgbClr val="C00000"/>
                </a:solidFill>
                <a:latin typeface="Palatino Linotype" panose="02040502050505030304" pitchFamily="18" charset="0"/>
                <a:ea typeface="Palatino" pitchFamily="2" charset="77"/>
              </a:rPr>
              <a:t>T!</a:t>
            </a:r>
          </a:p>
          <a:p>
            <a:endParaRPr lang="en-IN" altLang="en-US" i="1" dirty="0">
              <a:solidFill>
                <a:schemeClr val="tx1"/>
              </a:solidFill>
              <a:highlight>
                <a:srgbClr val="C0C0C0"/>
              </a:highlight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i="1" dirty="0">
              <a:solidFill>
                <a:srgbClr val="000000"/>
              </a:solidFill>
            </a:endParaRPr>
          </a:p>
          <a:p>
            <a:r>
              <a:rPr lang="en-IN" altLang="en-US" i="1" dirty="0">
                <a:solidFill>
                  <a:srgbClr val="000000"/>
                </a:solidFill>
              </a:rPr>
              <a:t> </a:t>
            </a:r>
            <a:endParaRPr lang="en-IN" altLang="en-US" dirty="0">
              <a:solidFill>
                <a:srgbClr val="000000"/>
              </a:solidFill>
            </a:endParaRPr>
          </a:p>
          <a:p>
            <a:endParaRPr lang="en-US" altLang="en-US" dirty="0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48452B9-396E-DF5A-F086-548E578C84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C501DF7E-CDE6-0045-8B3C-4A4871C4D0BF}" type="slidenum">
              <a:rPr lang="en-US" altLang="en-US" smtClean="0"/>
              <a:pPr/>
              <a:t>16</a:t>
            </a:fld>
            <a:endParaRPr lang="en-US" altLang="en-US" sz="1400"/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186116A-C9C4-D3CE-8F3B-C94BC3338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1080000"/>
            <a:ext cx="1422400" cy="142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1EB18-C9B9-B73D-BCB9-8B62EA75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18" y="0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Reasons/Hypothesis for our failure to design algorithms.</a:t>
            </a:r>
          </a:p>
        </p:txBody>
      </p:sp>
      <p:pic>
        <p:nvPicPr>
          <p:cNvPr id="20" name="Picture 19" descr="Exclamation mark on a yellow background">
            <a:extLst>
              <a:ext uri="{FF2B5EF4-FFF2-40B4-BE49-F238E27FC236}">
                <a16:creationId xmlns:a16="http://schemas.microsoft.com/office/drawing/2014/main" id="{1802E721-F6EA-A1EA-ADCF-213495C6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84" r="1330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F35D-1E59-B30B-E273-26ECC8F76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515B9B8-2410-ED40-BB6C-1D5055BA664D}" type="slidenum">
              <a:rPr lang="en-US" alt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alt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0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A687-F44A-A754-403A-526134D6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95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Palatino" pitchFamily="2" charset="77"/>
                <a:ea typeface="Palatino" pitchFamily="2" charset="77"/>
              </a:rPr>
              <a:t>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3979B-21D4-911E-6D72-6B7936CE1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Gap-ETH 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: No </a:t>
                </a:r>
                <a:r>
                  <a:rPr lang="en-IN" sz="2400" u="none" strike="noStrike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u="none" strike="noStrike" baseline="300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o(n)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-</a:t>
                </a:r>
                <a:r>
                  <a:rPr lang="en-IN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time algorithm can distinguish between a satisfiable </a:t>
                </a:r>
                <a:r>
                  <a:rPr lang="en-IN" sz="2400" dirty="0">
                    <a:solidFill>
                      <a:srgbClr val="003399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3SAT </a:t>
                </a:r>
                <a:r>
                  <a:rPr lang="en-IN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formula and one which is not even </a:t>
                </a:r>
                <a:r>
                  <a:rPr lang="en-IN" sz="2400" u="none" strike="noStrike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(1-</a:t>
                </a:r>
                <a14:m>
                  <m:oMath xmlns:m="http://schemas.openxmlformats.org/officeDocument/2006/math">
                    <m:r>
                      <a:rPr lang="en-IN" sz="2400" i="1" u="none" strike="noStrike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l-GR" sz="2400" u="none" strike="noStrike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l-GR" sz="2400" dirty="0">
                    <a:solidFill>
                      <a:srgbClr val="C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-</a:t>
                </a:r>
                <a:r>
                  <a:rPr lang="en-IN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satisfiable for some </a:t>
                </a:r>
                <a:r>
                  <a:rPr lang="en-IN" sz="2400" dirty="0">
                    <a:solidFill>
                      <a:srgbClr val="000000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constant </a:t>
                </a:r>
                <a:r>
                  <a:rPr lang="en-IN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𝜀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&gt;0</a:t>
                </a:r>
                <a:r>
                  <a:rPr lang="el-GR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.</a:t>
                </a:r>
                <a:endParaRPr lang="en-US" sz="24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ETH : 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No </a:t>
                </a:r>
                <a:r>
                  <a:rPr lang="en-IN" sz="2400" u="none" strike="noStrike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u="none" strike="noStrike" baseline="300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o(n)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-</a:t>
                </a:r>
                <a:r>
                  <a:rPr lang="en-IN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time algorithm can decide whether a given </a:t>
                </a:r>
                <a:r>
                  <a:rPr lang="en-IN" sz="2400" dirty="0">
                    <a:solidFill>
                      <a:srgbClr val="003399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3SAT </a:t>
                </a:r>
                <a:r>
                  <a:rPr lang="en-IN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formula is satisfiable</a:t>
                </a:r>
                <a:r>
                  <a:rPr lang="el-GR" sz="2400" dirty="0">
                    <a:solidFill>
                      <a:srgbClr val="000000"/>
                    </a:solidFill>
                    <a:effectLst/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.</a:t>
                </a:r>
                <a:endParaRPr lang="en-US" sz="24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000000"/>
                  </a:solidFill>
                  <a:effectLst/>
                  <a:highlight>
                    <a:srgbClr val="FFFFFF"/>
                  </a:highlight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W[1] or </a:t>
                </a:r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W[2] or </a:t>
                </a:r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W[3] or </a:t>
                </a:r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W[P]</a:t>
                </a:r>
              </a:p>
              <a:p>
                <a:endParaRPr lang="en-US" dirty="0">
                  <a:solidFill>
                    <a:srgbClr val="003399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3979B-21D4-911E-6D72-6B7936CE1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035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91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A687-F44A-A754-403A-526134D6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465545"/>
          </a:xfrm>
        </p:spPr>
        <p:txBody>
          <a:bodyPr>
            <a:noAutofit/>
          </a:bodyPr>
          <a:lstStyle/>
          <a:p>
            <a:pPr algn="ctr"/>
            <a:br>
              <a:rPr lang="en-US" sz="4000" dirty="0"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latin typeface="Palatino" pitchFamily="2" charset="77"/>
                <a:ea typeface="Palatino" pitchFamily="2" charset="77"/>
              </a:rPr>
              <a:t>Parameterized Inapproximability </a:t>
            </a:r>
            <a:br>
              <a:rPr lang="en-US" sz="3600" dirty="0"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latin typeface="Palatino" pitchFamily="2" charset="77"/>
                <a:ea typeface="Palatino" pitchFamily="2" charset="77"/>
              </a:rPr>
              <a:t>Hypothesis (PIH) – Analog of PCP for 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3979B-21D4-911E-6D72-6B7936CE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227"/>
            <a:ext cx="10515600" cy="473722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PIH </a:t>
            </a:r>
            <a:r>
              <a:rPr lang="en-US" sz="2400" dirty="0">
                <a:latin typeface="Palatino" pitchFamily="2" charset="77"/>
                <a:ea typeface="Palatino" pitchFamily="2" charset="77"/>
              </a:rPr>
              <a:t>: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Palatino" pitchFamily="2" charset="77"/>
                <a:ea typeface="Palatino" pitchFamily="2" charset="77"/>
              </a:rPr>
              <a:t> </a:t>
            </a:r>
            <a:r>
              <a:rPr lang="en-IN" sz="2400" dirty="0">
                <a:effectLst/>
                <a:latin typeface="Palatino" pitchFamily="2" charset="77"/>
                <a:ea typeface="Palatino" pitchFamily="2" charset="77"/>
              </a:rPr>
              <a:t>It asserts that there exists some </a:t>
            </a:r>
            <a:r>
              <a:rPr lang="en-IN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𝜀</a:t>
            </a:r>
            <a:r>
              <a:rPr 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&gt;0</a:t>
            </a:r>
            <a:r>
              <a:rPr lang="el-GR" sz="2400" dirty="0">
                <a:effectLst/>
                <a:latin typeface="Palatino" pitchFamily="2" charset="77"/>
                <a:ea typeface="Palatino" pitchFamily="2" charset="77"/>
              </a:rPr>
              <a:t>, </a:t>
            </a:r>
            <a:r>
              <a:rPr lang="en-IN" sz="2400" dirty="0">
                <a:effectLst/>
                <a:latin typeface="Palatino" pitchFamily="2" charset="77"/>
                <a:ea typeface="Palatino" pitchFamily="2" charset="77"/>
              </a:rPr>
              <a:t>such that it is </a:t>
            </a:r>
            <a:r>
              <a:rPr lang="en-IN" sz="24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W[1]-</a:t>
            </a:r>
            <a:r>
              <a:rPr lang="en-IN" sz="2400" dirty="0">
                <a:effectLst/>
                <a:latin typeface="Palatino" pitchFamily="2" charset="77"/>
                <a:ea typeface="Palatino" pitchFamily="2" charset="77"/>
              </a:rPr>
              <a:t>hard to distinguish </a:t>
            </a:r>
          </a:p>
          <a:p>
            <a:pPr marL="0" indent="0">
              <a:buNone/>
            </a:pPr>
            <a:endParaRPr lang="en-IN" sz="2400" dirty="0">
              <a:effectLst/>
              <a:latin typeface="Palatino" pitchFamily="2" charset="77"/>
              <a:ea typeface="Palatino" pitchFamily="2" charset="77"/>
            </a:endParaRPr>
          </a:p>
          <a:p>
            <a:pPr lvl="1" algn="just"/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if a </a:t>
            </a:r>
            <a:r>
              <a:rPr lang="en-IN" dirty="0">
                <a:solidFill>
                  <a:srgbClr val="003399"/>
                </a:solidFill>
                <a:effectLst/>
                <a:latin typeface="Palatino" pitchFamily="2" charset="77"/>
                <a:ea typeface="Palatino" pitchFamily="2" charset="77"/>
              </a:rPr>
              <a:t>2-CSP</a:t>
            </a:r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 instance on </a:t>
            </a:r>
            <a:r>
              <a:rPr lang="en-IN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k</a:t>
            </a:r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 variables (</a:t>
            </a:r>
            <a:r>
              <a:rPr lang="en-IN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k is the parameter</a:t>
            </a:r>
            <a:r>
              <a:rPr lang="en-IN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) </a:t>
            </a:r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and alphabet size </a:t>
            </a:r>
            <a:r>
              <a:rPr lang="en-IN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n</a:t>
            </a:r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 is completely satisfiable </a:t>
            </a:r>
          </a:p>
          <a:p>
            <a:pPr lvl="1"/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or if every assignment to its variables satisfies at most </a:t>
            </a:r>
            <a:r>
              <a:rPr lang="en-IN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1 − </a:t>
            </a:r>
            <a:r>
              <a:rPr lang="en-IN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𝜀</a:t>
            </a:r>
            <a:r>
              <a:rPr lang="el-GR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en-IN" dirty="0">
                <a:effectLst/>
                <a:latin typeface="Palatino" pitchFamily="2" charset="77"/>
                <a:ea typeface="Palatino" pitchFamily="2" charset="77"/>
              </a:rPr>
              <a:t>fraction of the constraints </a:t>
            </a:r>
          </a:p>
          <a:p>
            <a:pPr marL="457200" lvl="1" indent="0">
              <a:buNone/>
            </a:pPr>
            <a:endParaRPr lang="en-IN" dirty="0">
              <a:effectLst/>
              <a:latin typeface="Palatino" pitchFamily="2" charset="77"/>
              <a:ea typeface="Palatino" pitchFamily="2" charset="77"/>
            </a:endParaRPr>
          </a:p>
          <a:p>
            <a:r>
              <a:rPr lang="en-US" sz="2400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Gap-ETH implies PIH</a:t>
            </a:r>
          </a:p>
          <a:p>
            <a:r>
              <a:rPr lang="en-US" sz="2400" dirty="0">
                <a:solidFill>
                  <a:srgbClr val="003399"/>
                </a:solidFill>
                <a:highlight>
                  <a:srgbClr val="FFFFFF"/>
                </a:highlight>
                <a:latin typeface="Palatino" pitchFamily="2" charset="77"/>
                <a:ea typeface="Palatino" pitchFamily="2" charset="77"/>
              </a:rPr>
              <a:t>ETH implies PIH [</a:t>
            </a:r>
            <a:r>
              <a:rPr lang="en-IN" sz="2400" dirty="0">
                <a:solidFill>
                  <a:srgbClr val="003399"/>
                </a:solidFill>
                <a:effectLst/>
                <a:highlight>
                  <a:srgbClr val="FFFFFF"/>
                </a:highlight>
                <a:latin typeface="Palatino" pitchFamily="2" charset="77"/>
                <a:ea typeface="Palatino" pitchFamily="2" charset="77"/>
              </a:rPr>
              <a:t>Guruswami, Lin, </a:t>
            </a:r>
            <a:r>
              <a:rPr lang="en-IN" sz="2400" dirty="0">
                <a:solidFill>
                  <a:srgbClr val="003399"/>
                </a:solidFill>
                <a:highlight>
                  <a:srgbClr val="FFFFFF"/>
                </a:highlight>
                <a:latin typeface="Palatino" pitchFamily="2" charset="77"/>
                <a:ea typeface="Palatino" pitchFamily="2" charset="77"/>
              </a:rPr>
              <a:t>Ren, Sun, and Wu, STOC 2024]</a:t>
            </a:r>
            <a:endParaRPr lang="en-US" sz="2400" dirty="0">
              <a:solidFill>
                <a:srgbClr val="003399"/>
              </a:solidFill>
              <a:latin typeface="Palatino" pitchFamily="2" charset="77"/>
              <a:ea typeface="Palatino" pitchFamily="2" charset="77"/>
            </a:endParaRPr>
          </a:p>
          <a:p>
            <a:endParaRPr lang="en-US" dirty="0">
              <a:solidFill>
                <a:srgbClr val="003399"/>
              </a:solidFill>
              <a:latin typeface="Palatino" pitchFamily="2" charset="77"/>
              <a:ea typeface="Palatino" pitchFamily="2" charset="77"/>
            </a:endParaRPr>
          </a:p>
          <a:p>
            <a:pPr marL="0" indent="0">
              <a:buNone/>
            </a:pPr>
            <a:endParaRPr lang="en-US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2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418820" cy="2849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99"/>
                </a:solidFill>
                <a:latin typeface="Baguet Script" pitchFamily="2" charset="77"/>
                <a:ea typeface="Palatino" pitchFamily="2" charset="77"/>
                <a:cs typeface="Baguet Script" panose="020F0502020204030204" pitchFamily="34" charset="0"/>
              </a:rPr>
              <a:t> The Story of FPT-Approximation for Partial Vertex Cover and Its </a:t>
            </a:r>
            <a:r>
              <a:rPr lang="en-US" dirty="0" err="1">
                <a:solidFill>
                  <a:srgbClr val="003399"/>
                </a:solidFill>
                <a:latin typeface="Baguet Script" pitchFamily="2" charset="77"/>
                <a:ea typeface="Palatino" pitchFamily="2" charset="77"/>
                <a:cs typeface="Baguet Script" panose="020F0502020204030204" pitchFamily="34" charset="0"/>
              </a:rPr>
              <a:t>Generlizations</a:t>
            </a:r>
            <a:endParaRPr lang="en-US" dirty="0">
              <a:solidFill>
                <a:srgbClr val="003399"/>
              </a:solidFill>
              <a:latin typeface="Baguet Script" pitchFamily="2" charset="77"/>
              <a:ea typeface="Palatino" pitchFamily="2" charset="77"/>
              <a:cs typeface="Baguet Script" panose="020F050202020403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A1355A3-6C57-D64C-5EC8-7C07ADB08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418820" cy="2274106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Saket Saurabh</a:t>
            </a: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Institute of Mathematical Sciences</a:t>
            </a: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9</a:t>
            </a:r>
            <a:r>
              <a:rPr lang="en-US" sz="4400" b="1" baseline="30000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th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May 2025, IIT Dhanbad</a:t>
            </a:r>
          </a:p>
        </p:txBody>
      </p:sp>
    </p:spTree>
    <p:extLst>
      <p:ext uri="{BB962C8B-B14F-4D97-AF65-F5344CB8AC3E}">
        <p14:creationId xmlns:p14="http://schemas.microsoft.com/office/powerpoint/2010/main" val="105324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127E-E4F6-5B15-4CA6-B16798C8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Palatino" pitchFamily="2" charset="77"/>
                <a:ea typeface="Palatino" pitchFamily="2" charset="77"/>
              </a:rPr>
              <a:t>Set Cover /Dominating Set</a:t>
            </a:r>
          </a:p>
        </p:txBody>
      </p:sp>
      <p:pic>
        <p:nvPicPr>
          <p:cNvPr id="9" name="Content Placeholder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AE0897C-F029-BD7E-3468-96B43A73C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5374"/>
            <a:ext cx="12192001" cy="252653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411DE9-413C-F42A-BABA-2A372CDC0310}"/>
              </a:ext>
            </a:extLst>
          </p:cNvPr>
          <p:cNvSpPr txBox="1"/>
          <p:nvPr/>
        </p:nvSpPr>
        <p:spPr>
          <a:xfrm>
            <a:off x="-1260954" y="5306828"/>
            <a:ext cx="1240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This result circumvents PIH.</a:t>
            </a:r>
          </a:p>
        </p:txBody>
      </p:sp>
      <p:pic>
        <p:nvPicPr>
          <p:cNvPr id="11" name="Picture 1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25DF18C-3EEF-2F76-95EE-3F72C7A38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78" y="4857238"/>
            <a:ext cx="1422400" cy="1422400"/>
          </a:xfrm>
          <a:prstGeom prst="rect">
            <a:avLst/>
          </a:prstGeom>
        </p:spPr>
      </p:pic>
      <p:pic>
        <p:nvPicPr>
          <p:cNvPr id="13" name="Picture 1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DA4B284-2159-9B89-94B1-66F822356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353"/>
            <a:ext cx="1052186" cy="1435795"/>
          </a:xfrm>
          <a:prstGeom prst="rect">
            <a:avLst/>
          </a:prstGeom>
        </p:spPr>
      </p:pic>
      <p:pic>
        <p:nvPicPr>
          <p:cNvPr id="15" name="Picture 14" descr="A person pointing at a whiteboard&#10;&#10;Description automatically generated">
            <a:extLst>
              <a:ext uri="{FF2B5EF4-FFF2-40B4-BE49-F238E27FC236}">
                <a16:creationId xmlns:a16="http://schemas.microsoft.com/office/drawing/2014/main" id="{AC16CF12-FC49-7371-EC21-E80B5ECD1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" y="4857238"/>
            <a:ext cx="1419792" cy="13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8127E-E4F6-5B15-4CA6-B16798C8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7" y="401247"/>
            <a:ext cx="5248219" cy="115440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Max Coverage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2EC7780-E3B8-D829-4584-AFA0F186A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" b="24337"/>
          <a:stretch/>
        </p:blipFill>
        <p:spPr>
          <a:xfrm>
            <a:off x="477541" y="269354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19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3516"/>
            <a:ext cx="805908" cy="805908"/>
            <a:chOff x="817371" y="4276255"/>
            <a:chExt cx="413564" cy="413564"/>
          </a:xfrm>
          <a:solidFill>
            <a:schemeClr val="accent2">
              <a:alpha val="30000"/>
            </a:schemeClr>
          </a:solidFill>
        </p:grpSpPr>
        <p:sp>
          <p:nvSpPr>
            <p:cNvPr id="23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B752C-87B7-AFD4-C097-AA611BEC0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Known FPT-Inapproximability Results are via ETH, Gap-ETH, or via PIH.</a:t>
            </a: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pPr marL="0" indent="0">
              <a:buNone/>
            </a:pPr>
            <a:r>
              <a:rPr lang="en-US" sz="2200" b="1" i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Could we circumvent PIH for Max Coverage similar to  the Set Cover problem?</a:t>
            </a:r>
          </a:p>
          <a:p>
            <a:endParaRPr lang="en-US" sz="220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Parameterized gap preserving reduction from Max Coverage to 2-CSP which shows circumventing PIH seems difficult.</a:t>
            </a:r>
          </a:p>
        </p:txBody>
      </p:sp>
      <p:pic>
        <p:nvPicPr>
          <p:cNvPr id="7" name="Picture 6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FDF4F099-7211-C445-0DC7-C9DC239D1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" b="27818"/>
          <a:stretch/>
        </p:blipFill>
        <p:spPr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737D2F3-77A6-B486-E723-170623B57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548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D542-3913-FC6C-EEFF-174B9753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Palatino" pitchFamily="2" charset="77"/>
                <a:ea typeface="Palatino" pitchFamily="2" charset="77"/>
              </a:rPr>
              <a:t>Open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EF6FE3-D145-17C3-45C6-4B87736E31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Show that PIH holds under </a:t>
                </a:r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W[1]. 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rgbClr val="003399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003399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That is, show that unless </a:t>
                </a:r>
                <a:r>
                  <a:rPr lang="en-US" sz="2400" dirty="0">
                    <a:solidFill>
                      <a:srgbClr val="003399"/>
                    </a:solidFill>
                    <a:highlight>
                      <a:srgbClr val="FFFFFF"/>
                    </a:highlight>
                    <a:latin typeface="Palatino" pitchFamily="2" charset="77"/>
                    <a:ea typeface="Palatino" pitchFamily="2" charset="77"/>
                  </a:rPr>
                  <a:t>FPT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3399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 W[1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], there is no algorithm for </a:t>
                </a:r>
                <a:r>
                  <a:rPr lang="en-IN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2-CSP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 instance on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 variables (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 is the parameter) 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and alphabet size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  that distinguish whether it is completely satisfiable or almost satisfiable. </a:t>
                </a:r>
              </a:p>
              <a:p>
                <a:pPr marL="0" indent="0">
                  <a:buNone/>
                </a:pPr>
                <a:endParaRPr lang="en-IN" sz="2400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IN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Whether </a:t>
                </a:r>
                <a:r>
                  <a:rPr lang="en-IN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k-Clique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 can be shown to fully </a:t>
                </a:r>
                <a:r>
                  <a:rPr lang="en-IN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FPT-inapproximable 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without assuming </a:t>
                </a:r>
                <a:r>
                  <a:rPr lang="en-IN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PIH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 or </a:t>
                </a:r>
                <a:r>
                  <a:rPr lang="en-IN" sz="2400" dirty="0">
                    <a:solidFill>
                      <a:srgbClr val="003399"/>
                    </a:solidFill>
                    <a:latin typeface="Palatino" pitchFamily="2" charset="77"/>
                    <a:ea typeface="Palatino" pitchFamily="2" charset="77"/>
                  </a:rPr>
                  <a:t>Gap-ETH?</a:t>
                </a:r>
                <a:endParaRPr lang="en-IN" sz="24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EF6FE3-D145-17C3-45C6-4B87736E31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94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F6FE3-D145-17C3-45C6-4B87736E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End of Detour to Inapproximability!</a:t>
            </a:r>
          </a:p>
          <a:p>
            <a:pPr marL="0" indent="0" algn="ctr">
              <a:buNone/>
            </a:pPr>
            <a:endParaRPr lang="en-US" sz="6000" dirty="0">
              <a:solidFill>
                <a:srgbClr val="003399"/>
              </a:solidFill>
              <a:latin typeface="Palatino" pitchFamily="2" charset="77"/>
              <a:ea typeface="Palatino" pitchFamily="2" charset="77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Message</a:t>
            </a:r>
          </a:p>
          <a:p>
            <a:pPr marL="0" indent="0" algn="ctr">
              <a:buNone/>
            </a:pPr>
            <a:r>
              <a:rPr lang="en-US" sz="5200" dirty="0">
                <a:latin typeface="Palatino" pitchFamily="2" charset="77"/>
                <a:ea typeface="Palatino" pitchFamily="2" charset="77"/>
              </a:rPr>
              <a:t>Coverage problem on general instances is as hard in FPT time as in polynomial time! </a:t>
            </a:r>
          </a:p>
        </p:txBody>
      </p:sp>
    </p:spTree>
    <p:extLst>
      <p:ext uri="{BB962C8B-B14F-4D97-AF65-F5344CB8AC3E}">
        <p14:creationId xmlns:p14="http://schemas.microsoft.com/office/powerpoint/2010/main" val="2128591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9739-C3E6-C25B-575D-6C3BFB6C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446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Special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701-20E7-9219-7AD6-1BB305FF9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>
              <a:buSzPct val="100000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set is bounded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– d set-family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element appears in small number of sets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- bounded   </a:t>
            </a:r>
          </a:p>
          <a:p>
            <a:pPr>
              <a:buSzPct val="100000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                                                                                      frequency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Incidence graphs belongs to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some special graphs</a:t>
            </a:r>
          </a:p>
          <a:p>
            <a:pPr>
              <a:buSzPct val="100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A7E66-6E2D-F486-A456-C712DC2AF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4544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9739-C3E6-C25B-575D-6C3BFB6C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446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Special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701-20E7-9219-7AD6-1BB305FF9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set is bounded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– d set-family</a:t>
            </a: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element appears in small number of sets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– bounded     </a:t>
            </a:r>
          </a:p>
          <a:p>
            <a:pPr>
              <a:buSzPct val="100000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                                                                                       frequency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Incidence graph belongs to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some special graphs </a:t>
            </a:r>
          </a:p>
          <a:p>
            <a:pPr>
              <a:buSzPct val="100000"/>
            </a:pPr>
            <a:endParaRPr 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A7E66-6E2D-F486-A456-C712DC2AF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768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9739-C3E6-C25B-575D-6C3BFB6C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8020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Special Instances: Hardness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701-20E7-9219-7AD6-1BB305FF9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set is bounded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– d set-family </a:t>
            </a: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element appears in small number of sets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- bounded    </a:t>
            </a:r>
          </a:p>
          <a:p>
            <a:pPr>
              <a:buSzPct val="100000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                                                                                      frequency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457200" indent="-457200">
              <a:buSzPct val="100000"/>
              <a:buFont typeface="Wingdings" pitchFamily="2" charset="2"/>
              <a:buChar char="ü"/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Approximable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within </a:t>
            </a:r>
            <a:r>
              <a:rPr lang="en-IN" sz="2800" dirty="0">
                <a:solidFill>
                  <a:schemeClr val="accent5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0.929 and is hard to approximate within 0.944, assuming UGC [frequency 2]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Incidence Graphs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belongs to some special family of graphs</a:t>
            </a:r>
          </a:p>
          <a:p>
            <a:pPr>
              <a:buSzPct val="100000"/>
            </a:pPr>
            <a:endParaRPr lang="en-US" sz="24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A7E66-6E2D-F486-A456-C712DC2AF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0298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3285-69DE-444D-A941-FA86C638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1216"/>
          </a:xfrm>
        </p:spPr>
        <p:txBody>
          <a:bodyPr/>
          <a:lstStyle/>
          <a:p>
            <a:b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Incidence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D045B-3B6A-F96F-CAB8-D988FE371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27</a:t>
            </a:fld>
            <a:endParaRPr lang="en-US" alt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695D1-4991-809A-02B2-D3E88F1032FF}"/>
              </a:ext>
            </a:extLst>
          </p:cNvPr>
          <p:cNvSpPr txBox="1"/>
          <p:nvPr/>
        </p:nvSpPr>
        <p:spPr>
          <a:xfrm>
            <a:off x="8909266" y="2510056"/>
            <a:ext cx="2804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U={1,2,3,4,5,6}</a:t>
            </a:r>
          </a:p>
          <a:p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S</a:t>
            </a:r>
            <a:r>
              <a:rPr lang="en-US" baseline="-25000" dirty="0">
                <a:latin typeface="Palatino" pitchFamily="2" charset="77"/>
                <a:ea typeface="Palatino" pitchFamily="2" charset="77"/>
              </a:rPr>
              <a:t>1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={1,2,3}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S</a:t>
            </a:r>
            <a:r>
              <a:rPr lang="en-US" baseline="-25000" dirty="0">
                <a:latin typeface="Palatino" pitchFamily="2" charset="77"/>
                <a:ea typeface="Palatino" pitchFamily="2" charset="77"/>
              </a:rPr>
              <a:t>2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={4,5,6}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S</a:t>
            </a:r>
            <a:r>
              <a:rPr lang="en-US" baseline="-25000" dirty="0">
                <a:latin typeface="Palatino" pitchFamily="2" charset="77"/>
                <a:ea typeface="Palatino" pitchFamily="2" charset="77"/>
              </a:rPr>
              <a:t>3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={2,4,6}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S</a:t>
            </a:r>
            <a:r>
              <a:rPr lang="en-US" baseline="-25000" dirty="0">
                <a:latin typeface="Palatino" pitchFamily="2" charset="77"/>
                <a:ea typeface="Palatino" pitchFamily="2" charset="77"/>
              </a:rPr>
              <a:t>4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={3,5}</a:t>
            </a:r>
          </a:p>
          <a:p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DFEB4F-A3D3-62DA-A6E6-3EA6C7D14D90}"/>
              </a:ext>
            </a:extLst>
          </p:cNvPr>
          <p:cNvGrpSpPr/>
          <p:nvPr/>
        </p:nvGrpSpPr>
        <p:grpSpPr>
          <a:xfrm>
            <a:off x="2507156" y="1724705"/>
            <a:ext cx="4143821" cy="3978876"/>
            <a:chOff x="1016316" y="1149177"/>
            <a:chExt cx="4143821" cy="3978876"/>
          </a:xfrm>
        </p:grpSpPr>
        <p:sp>
          <p:nvSpPr>
            <p:cNvPr id="5" name="Doughnut 4">
              <a:extLst>
                <a:ext uri="{FF2B5EF4-FFF2-40B4-BE49-F238E27FC236}">
                  <a16:creationId xmlns:a16="http://schemas.microsoft.com/office/drawing/2014/main" id="{E12FD033-7DD1-7076-B0BA-C05F22DCD682}"/>
                </a:ext>
              </a:extLst>
            </p:cNvPr>
            <p:cNvSpPr/>
            <p:nvPr/>
          </p:nvSpPr>
          <p:spPr bwMode="auto">
            <a:xfrm>
              <a:off x="1482811" y="1149177"/>
              <a:ext cx="914400" cy="3978875"/>
            </a:xfrm>
            <a:prstGeom prst="donut">
              <a:avLst>
                <a:gd name="adj" fmla="val 20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6" name="Doughnut 5">
              <a:extLst>
                <a:ext uri="{FF2B5EF4-FFF2-40B4-BE49-F238E27FC236}">
                  <a16:creationId xmlns:a16="http://schemas.microsoft.com/office/drawing/2014/main" id="{C4BF9C68-BE1B-C26F-F2A0-994802F0BF21}"/>
                </a:ext>
              </a:extLst>
            </p:cNvPr>
            <p:cNvSpPr/>
            <p:nvPr/>
          </p:nvSpPr>
          <p:spPr bwMode="auto">
            <a:xfrm>
              <a:off x="3756454" y="1149178"/>
              <a:ext cx="914400" cy="3978875"/>
            </a:xfrm>
            <a:prstGeom prst="donut">
              <a:avLst>
                <a:gd name="adj" fmla="val 20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D7CAE0-7092-E2E5-ED48-332FB727D83A}"/>
                </a:ext>
              </a:extLst>
            </p:cNvPr>
            <p:cNvSpPr/>
            <p:nvPr/>
          </p:nvSpPr>
          <p:spPr bwMode="auto">
            <a:xfrm>
              <a:off x="1816441" y="1985444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95C0EB-FA80-400A-160A-E8F5AC617C59}"/>
                </a:ext>
              </a:extLst>
            </p:cNvPr>
            <p:cNvSpPr/>
            <p:nvPr/>
          </p:nvSpPr>
          <p:spPr bwMode="auto">
            <a:xfrm>
              <a:off x="1816441" y="2736503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A16DD5-8392-CC13-ABE9-561F22947A51}"/>
                </a:ext>
              </a:extLst>
            </p:cNvPr>
            <p:cNvSpPr/>
            <p:nvPr/>
          </p:nvSpPr>
          <p:spPr bwMode="auto">
            <a:xfrm>
              <a:off x="1816441" y="3393469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D42A8A-F940-5E9A-35B1-755A127BCEFD}"/>
                </a:ext>
              </a:extLst>
            </p:cNvPr>
            <p:cNvSpPr/>
            <p:nvPr/>
          </p:nvSpPr>
          <p:spPr bwMode="auto">
            <a:xfrm>
              <a:off x="1816440" y="4058927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AB44E9-BE34-9F97-75E0-7BD5BC66F9F5}"/>
                </a:ext>
              </a:extLst>
            </p:cNvPr>
            <p:cNvSpPr/>
            <p:nvPr/>
          </p:nvSpPr>
          <p:spPr bwMode="auto">
            <a:xfrm>
              <a:off x="4090086" y="1482810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latin typeface="Comic Sans MS" panose="030F0902030302020204" pitchFamily="66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5A9102-57BE-264E-7F0E-75D3C9C7C202}"/>
                </a:ext>
              </a:extLst>
            </p:cNvPr>
            <p:cNvSpPr/>
            <p:nvPr/>
          </p:nvSpPr>
          <p:spPr bwMode="auto">
            <a:xfrm>
              <a:off x="4090082" y="2122264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D3E876-9647-A323-14FF-006B03667272}"/>
                </a:ext>
              </a:extLst>
            </p:cNvPr>
            <p:cNvSpPr/>
            <p:nvPr/>
          </p:nvSpPr>
          <p:spPr bwMode="auto">
            <a:xfrm>
              <a:off x="4090081" y="2683978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289AD96-E707-C968-5E65-F03FA5344348}"/>
                </a:ext>
              </a:extLst>
            </p:cNvPr>
            <p:cNvSpPr/>
            <p:nvPr/>
          </p:nvSpPr>
          <p:spPr bwMode="auto">
            <a:xfrm>
              <a:off x="4090081" y="3267331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B749FD-307A-74B8-BD21-AA1F5C69C069}"/>
                </a:ext>
              </a:extLst>
            </p:cNvPr>
            <p:cNvSpPr/>
            <p:nvPr/>
          </p:nvSpPr>
          <p:spPr bwMode="auto">
            <a:xfrm>
              <a:off x="4090081" y="3885146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71CB69-2489-9862-2D32-62590B302CDA}"/>
                </a:ext>
              </a:extLst>
            </p:cNvPr>
            <p:cNvSpPr/>
            <p:nvPr/>
          </p:nvSpPr>
          <p:spPr bwMode="auto">
            <a:xfrm>
              <a:off x="4090081" y="4542113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CE3D53-A030-0668-7FF2-138D64F4041C}"/>
                </a:ext>
              </a:extLst>
            </p:cNvPr>
            <p:cNvSpPr txBox="1"/>
            <p:nvPr/>
          </p:nvSpPr>
          <p:spPr>
            <a:xfrm>
              <a:off x="1071921" y="1959899"/>
              <a:ext cx="413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S</a:t>
              </a:r>
              <a:r>
                <a:rPr lang="en-US" baseline="-25000" dirty="0">
                  <a:latin typeface="Palatino" pitchFamily="2" charset="77"/>
                  <a:ea typeface="Palatino" pitchFamily="2" charset="77"/>
                </a:rPr>
                <a:t>1</a:t>
              </a:r>
              <a:endParaRPr lang="en-US" dirty="0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B4789C-966E-06C9-417B-A7E5B6E9228D}"/>
                </a:ext>
              </a:extLst>
            </p:cNvPr>
            <p:cNvSpPr txBox="1"/>
            <p:nvPr/>
          </p:nvSpPr>
          <p:spPr>
            <a:xfrm>
              <a:off x="1088895" y="2665024"/>
              <a:ext cx="522101" cy="377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S</a:t>
              </a:r>
              <a:r>
                <a:rPr lang="en-US" baseline="-25000" dirty="0">
                  <a:latin typeface="Palatino" pitchFamily="2" charset="77"/>
                  <a:ea typeface="Palatino" pitchFamily="2" charset="77"/>
                </a:rPr>
                <a:t>2</a:t>
              </a:r>
              <a:endParaRPr lang="en-US" dirty="0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CFCF6E-BBF9-0A62-51FA-E45B1AAEDC42}"/>
                </a:ext>
              </a:extLst>
            </p:cNvPr>
            <p:cNvSpPr txBox="1"/>
            <p:nvPr/>
          </p:nvSpPr>
          <p:spPr>
            <a:xfrm>
              <a:off x="1054947" y="3326898"/>
              <a:ext cx="444838" cy="377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S</a:t>
              </a:r>
              <a:r>
                <a:rPr lang="en-US" baseline="-25000" dirty="0">
                  <a:latin typeface="Palatino" pitchFamily="2" charset="77"/>
                  <a:ea typeface="Palatino" pitchFamily="2" charset="77"/>
                </a:rPr>
                <a:t>3</a:t>
              </a:r>
              <a:endParaRPr lang="en-US" dirty="0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C193F9-D3E6-1B6C-E38B-9030976B8D1F}"/>
                </a:ext>
              </a:extLst>
            </p:cNvPr>
            <p:cNvSpPr txBox="1"/>
            <p:nvPr/>
          </p:nvSpPr>
          <p:spPr>
            <a:xfrm>
              <a:off x="1016316" y="4020861"/>
              <a:ext cx="539075" cy="377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S</a:t>
              </a:r>
              <a:r>
                <a:rPr lang="en-US" baseline="-25000" dirty="0">
                  <a:latin typeface="Palatino" pitchFamily="2" charset="77"/>
                  <a:ea typeface="Palatino" pitchFamily="2" charset="77"/>
                </a:rPr>
                <a:t>4</a:t>
              </a:r>
              <a:endParaRPr lang="en-US" dirty="0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5AD5EE-370F-D6BE-EF9A-705C7EFACF06}"/>
                </a:ext>
              </a:extLst>
            </p:cNvPr>
            <p:cNvSpPr txBox="1"/>
            <p:nvPr/>
          </p:nvSpPr>
          <p:spPr>
            <a:xfrm>
              <a:off x="4860055" y="1435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7A0C47-790B-B2D1-1310-E3F76E324950}"/>
                </a:ext>
              </a:extLst>
            </p:cNvPr>
            <p:cNvSpPr txBox="1"/>
            <p:nvPr/>
          </p:nvSpPr>
          <p:spPr>
            <a:xfrm>
              <a:off x="4823187" y="21400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CA3ED7-9F21-9AC4-23EA-E73039B84966}"/>
                </a:ext>
              </a:extLst>
            </p:cNvPr>
            <p:cNvSpPr txBox="1"/>
            <p:nvPr/>
          </p:nvSpPr>
          <p:spPr>
            <a:xfrm>
              <a:off x="4819336" y="263497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0FF812-F0EB-A882-C9B2-B62F92D918EF}"/>
                </a:ext>
              </a:extLst>
            </p:cNvPr>
            <p:cNvSpPr txBox="1"/>
            <p:nvPr/>
          </p:nvSpPr>
          <p:spPr>
            <a:xfrm>
              <a:off x="4802726" y="319022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672AB6-290C-DFD3-1262-A0B59762DFA0}"/>
                </a:ext>
              </a:extLst>
            </p:cNvPr>
            <p:cNvSpPr txBox="1"/>
            <p:nvPr/>
          </p:nvSpPr>
          <p:spPr>
            <a:xfrm>
              <a:off x="4802726" y="385511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5F421F-C83F-6E3E-D299-48E57E3E0E85}"/>
                </a:ext>
              </a:extLst>
            </p:cNvPr>
            <p:cNvSpPr txBox="1"/>
            <p:nvPr/>
          </p:nvSpPr>
          <p:spPr>
            <a:xfrm>
              <a:off x="4802726" y="448751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Palatino" pitchFamily="2" charset="77"/>
                  <a:ea typeface="Palatino" pitchFamily="2" charset="77"/>
                </a:rPr>
                <a:t>6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11EB6DC-D482-932B-1AF6-DC1EE63BBB4D}"/>
                </a:ext>
              </a:extLst>
            </p:cNvPr>
            <p:cNvSpPr/>
            <p:nvPr/>
          </p:nvSpPr>
          <p:spPr bwMode="auto">
            <a:xfrm>
              <a:off x="1952368" y="1594022"/>
              <a:ext cx="2286000" cy="481913"/>
            </a:xfrm>
            <a:custGeom>
              <a:avLst/>
              <a:gdLst>
                <a:gd name="connsiteX0" fmla="*/ 0 w 2286000"/>
                <a:gd name="connsiteY0" fmla="*/ 481913 h 481913"/>
                <a:gd name="connsiteX1" fmla="*/ 2286000 w 2286000"/>
                <a:gd name="connsiteY1" fmla="*/ 0 h 481913"/>
                <a:gd name="connsiteX2" fmla="*/ 2286000 w 2286000"/>
                <a:gd name="connsiteY2" fmla="*/ 0 h 48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81913">
                  <a:moveTo>
                    <a:pt x="0" y="481913"/>
                  </a:moveTo>
                  <a:lnTo>
                    <a:pt x="2286000" y="0"/>
                  </a:lnTo>
                  <a:lnTo>
                    <a:pt x="2286000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5F5A427-6A8D-B900-F3DB-8EFC62DBEE00}"/>
                </a:ext>
              </a:extLst>
            </p:cNvPr>
            <p:cNvSpPr/>
            <p:nvPr/>
          </p:nvSpPr>
          <p:spPr bwMode="auto">
            <a:xfrm>
              <a:off x="1952368" y="2088292"/>
              <a:ext cx="2323070" cy="160638"/>
            </a:xfrm>
            <a:custGeom>
              <a:avLst/>
              <a:gdLst>
                <a:gd name="connsiteX0" fmla="*/ 0 w 2323070"/>
                <a:gd name="connsiteY0" fmla="*/ 0 h 160638"/>
                <a:gd name="connsiteX1" fmla="*/ 2323070 w 2323070"/>
                <a:gd name="connsiteY1" fmla="*/ 160638 h 16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3070" h="160638">
                  <a:moveTo>
                    <a:pt x="0" y="0"/>
                  </a:moveTo>
                  <a:lnTo>
                    <a:pt x="2323070" y="160638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F4859D-E1F5-715C-3D6C-21FF2D5612E4}"/>
                </a:ext>
              </a:extLst>
            </p:cNvPr>
            <p:cNvSpPr/>
            <p:nvPr/>
          </p:nvSpPr>
          <p:spPr bwMode="auto">
            <a:xfrm>
              <a:off x="1940011" y="2113005"/>
              <a:ext cx="2298357" cy="654909"/>
            </a:xfrm>
            <a:custGeom>
              <a:avLst/>
              <a:gdLst>
                <a:gd name="connsiteX0" fmla="*/ 0 w 2298357"/>
                <a:gd name="connsiteY0" fmla="*/ 0 h 654909"/>
                <a:gd name="connsiteX1" fmla="*/ 2298357 w 2298357"/>
                <a:gd name="connsiteY1" fmla="*/ 654909 h 654909"/>
                <a:gd name="connsiteX2" fmla="*/ 2298357 w 2298357"/>
                <a:gd name="connsiteY2" fmla="*/ 654909 h 65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8357" h="654909">
                  <a:moveTo>
                    <a:pt x="0" y="0"/>
                  </a:moveTo>
                  <a:lnTo>
                    <a:pt x="2298357" y="654909"/>
                  </a:lnTo>
                  <a:lnTo>
                    <a:pt x="2298357" y="654909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BEA913F-ED29-3C11-864A-D2FDAF129CAD}"/>
                </a:ext>
              </a:extLst>
            </p:cNvPr>
            <p:cNvSpPr/>
            <p:nvPr/>
          </p:nvSpPr>
          <p:spPr bwMode="auto">
            <a:xfrm>
              <a:off x="1915297" y="2829697"/>
              <a:ext cx="2298357" cy="543698"/>
            </a:xfrm>
            <a:custGeom>
              <a:avLst/>
              <a:gdLst>
                <a:gd name="connsiteX0" fmla="*/ 0 w 2298357"/>
                <a:gd name="connsiteY0" fmla="*/ 0 h 543698"/>
                <a:gd name="connsiteX1" fmla="*/ 2298357 w 2298357"/>
                <a:gd name="connsiteY1" fmla="*/ 543698 h 5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8357" h="543698">
                  <a:moveTo>
                    <a:pt x="0" y="0"/>
                  </a:moveTo>
                  <a:lnTo>
                    <a:pt x="2298357" y="543698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0F00723-3217-ABB4-DFC1-F4C0A4FF8CC5}"/>
                </a:ext>
              </a:extLst>
            </p:cNvPr>
            <p:cNvSpPr/>
            <p:nvPr/>
          </p:nvSpPr>
          <p:spPr bwMode="auto">
            <a:xfrm>
              <a:off x="1902941" y="2891481"/>
              <a:ext cx="2372497" cy="1124465"/>
            </a:xfrm>
            <a:custGeom>
              <a:avLst/>
              <a:gdLst>
                <a:gd name="connsiteX0" fmla="*/ 0 w 2372497"/>
                <a:gd name="connsiteY0" fmla="*/ 0 h 1124465"/>
                <a:gd name="connsiteX1" fmla="*/ 2372497 w 2372497"/>
                <a:gd name="connsiteY1" fmla="*/ 1124465 h 112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497" h="1124465">
                  <a:moveTo>
                    <a:pt x="0" y="0"/>
                  </a:moveTo>
                  <a:lnTo>
                    <a:pt x="2372497" y="112446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EC99BE1-4315-07AD-DED8-B456AF39D8C6}"/>
                </a:ext>
              </a:extLst>
            </p:cNvPr>
            <p:cNvSpPr/>
            <p:nvPr/>
          </p:nvSpPr>
          <p:spPr bwMode="auto">
            <a:xfrm>
              <a:off x="1964724" y="2953265"/>
              <a:ext cx="2286000" cy="1779373"/>
            </a:xfrm>
            <a:custGeom>
              <a:avLst/>
              <a:gdLst>
                <a:gd name="connsiteX0" fmla="*/ 0 w 2286000"/>
                <a:gd name="connsiteY0" fmla="*/ 0 h 1779373"/>
                <a:gd name="connsiteX1" fmla="*/ 2286000 w 2286000"/>
                <a:gd name="connsiteY1" fmla="*/ 1779373 h 177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0" h="1779373">
                  <a:moveTo>
                    <a:pt x="0" y="0"/>
                  </a:moveTo>
                  <a:lnTo>
                    <a:pt x="2286000" y="177937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5A1B822-5EB4-C7D2-4280-C3079CE2991E}"/>
                </a:ext>
              </a:extLst>
            </p:cNvPr>
            <p:cNvSpPr/>
            <p:nvPr/>
          </p:nvSpPr>
          <p:spPr bwMode="auto">
            <a:xfrm>
              <a:off x="1964724" y="2224216"/>
              <a:ext cx="2298357" cy="1309816"/>
            </a:xfrm>
            <a:custGeom>
              <a:avLst/>
              <a:gdLst>
                <a:gd name="connsiteX0" fmla="*/ 0 w 2298357"/>
                <a:gd name="connsiteY0" fmla="*/ 1309816 h 1309816"/>
                <a:gd name="connsiteX1" fmla="*/ 2298357 w 2298357"/>
                <a:gd name="connsiteY1" fmla="*/ 0 h 13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8357" h="1309816">
                  <a:moveTo>
                    <a:pt x="0" y="1309816"/>
                  </a:moveTo>
                  <a:lnTo>
                    <a:pt x="229835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7309FD9-A7DC-2A52-824A-D3DAADBEF8D8}"/>
                </a:ext>
              </a:extLst>
            </p:cNvPr>
            <p:cNvSpPr/>
            <p:nvPr/>
          </p:nvSpPr>
          <p:spPr bwMode="auto">
            <a:xfrm>
              <a:off x="1989438" y="3336324"/>
              <a:ext cx="2273643" cy="135925"/>
            </a:xfrm>
            <a:custGeom>
              <a:avLst/>
              <a:gdLst>
                <a:gd name="connsiteX0" fmla="*/ 0 w 2273643"/>
                <a:gd name="connsiteY0" fmla="*/ 135925 h 135925"/>
                <a:gd name="connsiteX1" fmla="*/ 2273643 w 2273643"/>
                <a:gd name="connsiteY1" fmla="*/ 0 h 13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643" h="135925">
                  <a:moveTo>
                    <a:pt x="0" y="135925"/>
                  </a:moveTo>
                  <a:lnTo>
                    <a:pt x="2273643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97D720F-0BC8-2796-109B-6B23C82820C3}"/>
                </a:ext>
              </a:extLst>
            </p:cNvPr>
            <p:cNvSpPr/>
            <p:nvPr/>
          </p:nvSpPr>
          <p:spPr bwMode="auto">
            <a:xfrm>
              <a:off x="1964724" y="3558746"/>
              <a:ext cx="2298357" cy="1124465"/>
            </a:xfrm>
            <a:custGeom>
              <a:avLst/>
              <a:gdLst>
                <a:gd name="connsiteX0" fmla="*/ 0 w 2298357"/>
                <a:gd name="connsiteY0" fmla="*/ 0 h 1124465"/>
                <a:gd name="connsiteX1" fmla="*/ 2298357 w 2298357"/>
                <a:gd name="connsiteY1" fmla="*/ 1124465 h 1124465"/>
                <a:gd name="connsiteX2" fmla="*/ 2298357 w 2298357"/>
                <a:gd name="connsiteY2" fmla="*/ 1124465 h 1124465"/>
                <a:gd name="connsiteX3" fmla="*/ 2298357 w 2298357"/>
                <a:gd name="connsiteY3" fmla="*/ 1124465 h 112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8357" h="1124465">
                  <a:moveTo>
                    <a:pt x="0" y="0"/>
                  </a:moveTo>
                  <a:lnTo>
                    <a:pt x="2298357" y="1124465"/>
                  </a:lnTo>
                  <a:lnTo>
                    <a:pt x="2298357" y="1124465"/>
                  </a:lnTo>
                  <a:lnTo>
                    <a:pt x="2298357" y="112446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01D1A9-8692-0C80-6E5A-0827FDF01087}"/>
                </a:ext>
              </a:extLst>
            </p:cNvPr>
            <p:cNvSpPr/>
            <p:nvPr/>
          </p:nvSpPr>
          <p:spPr bwMode="auto">
            <a:xfrm>
              <a:off x="1964724" y="2804984"/>
              <a:ext cx="2224217" cy="1334530"/>
            </a:xfrm>
            <a:custGeom>
              <a:avLst/>
              <a:gdLst>
                <a:gd name="connsiteX0" fmla="*/ 0 w 2224217"/>
                <a:gd name="connsiteY0" fmla="*/ 1334530 h 1334530"/>
                <a:gd name="connsiteX1" fmla="*/ 2224217 w 2224217"/>
                <a:gd name="connsiteY1" fmla="*/ 0 h 1334530"/>
                <a:gd name="connsiteX2" fmla="*/ 2224217 w 2224217"/>
                <a:gd name="connsiteY2" fmla="*/ 0 h 133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4217" h="1334530">
                  <a:moveTo>
                    <a:pt x="0" y="1334530"/>
                  </a:moveTo>
                  <a:lnTo>
                    <a:pt x="2224217" y="0"/>
                  </a:lnTo>
                  <a:lnTo>
                    <a:pt x="222421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85AF2-70F9-A4FB-9219-478963B540E0}"/>
                </a:ext>
              </a:extLst>
            </p:cNvPr>
            <p:cNvSpPr/>
            <p:nvPr/>
          </p:nvSpPr>
          <p:spPr bwMode="auto">
            <a:xfrm>
              <a:off x="1902941" y="4015946"/>
              <a:ext cx="2286000" cy="172995"/>
            </a:xfrm>
            <a:custGeom>
              <a:avLst/>
              <a:gdLst>
                <a:gd name="connsiteX0" fmla="*/ 0 w 2286000"/>
                <a:gd name="connsiteY0" fmla="*/ 172995 h 172995"/>
                <a:gd name="connsiteX1" fmla="*/ 2286000 w 2286000"/>
                <a:gd name="connsiteY1" fmla="*/ 0 h 172995"/>
                <a:gd name="connsiteX2" fmla="*/ 2286000 w 2286000"/>
                <a:gd name="connsiteY2" fmla="*/ 0 h 17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172995">
                  <a:moveTo>
                    <a:pt x="0" y="172995"/>
                  </a:moveTo>
                  <a:lnTo>
                    <a:pt x="2286000" y="0"/>
                  </a:lnTo>
                  <a:lnTo>
                    <a:pt x="2286000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69D0F5B-6B8E-191F-A268-687287C31D1C}"/>
              </a:ext>
            </a:extLst>
          </p:cNvPr>
          <p:cNvSpPr txBox="1"/>
          <p:nvPr/>
        </p:nvSpPr>
        <p:spPr>
          <a:xfrm>
            <a:off x="3188662" y="573353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A79998-562C-CFCB-5AAF-06A571F5DC98}"/>
              </a:ext>
            </a:extLst>
          </p:cNvPr>
          <p:cNvSpPr txBox="1"/>
          <p:nvPr/>
        </p:nvSpPr>
        <p:spPr>
          <a:xfrm>
            <a:off x="5658881" y="573353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0060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DDF3-95BE-ED78-9527-39B03488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F7F-CAEE-6DE6-64E2-B6A1EA16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446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Special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6ECAE-FC07-7F11-D9D2-3AF1BD480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set is bounded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– d set-family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Each element appears in small number of sets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– bounded     </a:t>
            </a:r>
          </a:p>
          <a:p>
            <a:pPr>
              <a:buSzPct val="100000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                                                                                        frequency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Incidence graph belongs to 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some special graphs </a:t>
            </a:r>
          </a:p>
          <a:p>
            <a:pPr>
              <a:buSzPct val="100000"/>
            </a:pPr>
            <a:endParaRPr 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Such as planar, bounded degree, no-where dense graphs and </a:t>
            </a:r>
          </a:p>
          <a:p>
            <a:pPr>
              <a:buSzPct val="100000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    what not!</a:t>
            </a:r>
          </a:p>
          <a:p>
            <a:pPr>
              <a:buSzPct val="10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3C1CB-E2BE-8212-3DFE-D334C8276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044812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E9739-C3E6-C25B-575D-6C3BFB6C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701-20E7-9219-7AD6-1BB305FF9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>
              <a:buSzPct val="100000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dirty="0"/>
              <a:t> Each set is bounded – d set-family </a:t>
            </a: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>
              <a:buSzPct val="100000"/>
            </a:pPr>
            <a:r>
              <a:rPr lang="en-US" dirty="0"/>
              <a:t>        - </a:t>
            </a:r>
            <a:r>
              <a:rPr lang="en-US" dirty="0">
                <a:solidFill>
                  <a:schemeClr val="tx1"/>
                </a:solidFill>
              </a:rPr>
              <a:t>Each vertex in A has degree at most d</a:t>
            </a:r>
          </a:p>
          <a:p>
            <a:pPr>
              <a:buSzPct val="100000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dirty="0"/>
              <a:t>Each element appears in small number of sets – frequency d</a:t>
            </a:r>
          </a:p>
          <a:p>
            <a:pPr>
              <a:buSzPct val="100000"/>
            </a:pPr>
            <a:r>
              <a:rPr lang="en-US" dirty="0"/>
              <a:t>      </a:t>
            </a:r>
          </a:p>
          <a:p>
            <a:pPr>
              <a:buSzPct val="100000"/>
            </a:pPr>
            <a:r>
              <a:rPr lang="en-US" dirty="0"/>
              <a:t>        </a:t>
            </a:r>
            <a:r>
              <a:rPr lang="en-US" dirty="0">
                <a:latin typeface="Comic Sans MS"/>
              </a:rPr>
              <a:t>- 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Each vertex in B has degree at most 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00000"/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C00000"/>
                </a:solidFill>
              </a:rPr>
              <a:t>Incidence graph belongs to some special graphs</a:t>
            </a:r>
          </a:p>
          <a:p>
            <a:pPr>
              <a:buSzPct val="100000"/>
            </a:pPr>
            <a:endParaRPr lang="en-US" dirty="0">
              <a:solidFill>
                <a:srgbClr val="C00000"/>
              </a:solidFill>
            </a:endParaRPr>
          </a:p>
          <a:p>
            <a:pPr>
              <a:buSzPct val="100000"/>
            </a:pPr>
            <a:r>
              <a:rPr lang="en-US" dirty="0">
                <a:solidFill>
                  <a:srgbClr val="C00000"/>
                </a:solidFill>
              </a:rPr>
              <a:t>     Such as planar, bounded degree, no-where dense graphs and </a:t>
            </a:r>
          </a:p>
          <a:p>
            <a:pPr>
              <a:buSzPct val="100000"/>
            </a:pPr>
            <a:r>
              <a:rPr lang="en-US" dirty="0">
                <a:solidFill>
                  <a:srgbClr val="C00000"/>
                </a:solidFill>
              </a:rPr>
              <a:t>     what not!</a:t>
            </a:r>
          </a:p>
          <a:p>
            <a:pPr>
              <a:buSzPct val="100000"/>
            </a:pPr>
            <a:r>
              <a:rPr lang="en-US" dirty="0">
                <a:solidFill>
                  <a:srgbClr val="C00000"/>
                </a:solidFill>
              </a:rPr>
              <a:t>      </a:t>
            </a:r>
          </a:p>
          <a:p>
            <a:pPr>
              <a:buSzPct val="100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A7E66-6E2D-F486-A456-C712DC2AF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29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3806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74EFA-43FE-C41F-F455-21241D41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8B13-B1AC-4E2A-CC1B-713AA3E81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  <a:cs typeface="Baguet Script" panose="020F0502020204030204" pitchFamily="34" charset="0"/>
              </a:rPr>
              <a:t>FPT Approximation Algorithms for Coverage and Satisfiability Problems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27D6201-3F8C-781A-42DD-869FBFB0B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418820" cy="2274106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Saket Saurabh</a:t>
            </a: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Institute of Mathematical Sciences</a:t>
            </a:r>
          </a:p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6</a:t>
            </a:r>
            <a:r>
              <a:rPr lang="en-US" sz="4400" b="1" baseline="30000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th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June 2025, CAALM 2025</a:t>
            </a:r>
          </a:p>
        </p:txBody>
      </p:sp>
    </p:spTree>
    <p:extLst>
      <p:ext uri="{BB962C8B-B14F-4D97-AF65-F5344CB8AC3E}">
        <p14:creationId xmlns:p14="http://schemas.microsoft.com/office/powerpoint/2010/main" val="3653654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5A11-0739-A67E-306B-3614C9CF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0146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latin typeface="Palatino" pitchFamily="2" charset="77"/>
                <a:ea typeface="Palatino" pitchFamily="2" charset="77"/>
              </a:rPr>
              <a:t>Graph Class Inclusions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7E316B-DF39-04A4-B214-2D21AA2A9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956" y="1030147"/>
            <a:ext cx="8979697" cy="555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8EB5B-2633-C2C5-3EA6-10245F594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669493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127E-E4F6-5B15-4CA6-B16798C8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Palatino" pitchFamily="2" charset="77"/>
                <a:ea typeface="Palatino" pitchFamily="2" charset="77"/>
              </a:rPr>
              <a:t>Max Coverage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B752C-87B7-AFD4-C097-AA611BEC0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3926"/>
          </a:xfrm>
        </p:spPr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Known FPT-Inapproximability Results are via </a:t>
            </a:r>
            <a:r>
              <a:rPr lang="en-US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ETH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Gap-ETH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, or via </a:t>
            </a:r>
            <a:r>
              <a:rPr lang="en-US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PIH.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Palatino" pitchFamily="2" charset="77"/>
              <a:ea typeface="Palatino" pitchFamily="2" charset="77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Could we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Palatino" pitchFamily="2" charset="77"/>
                <a:ea typeface="Palatino" pitchFamily="2" charset="77"/>
              </a:rPr>
              <a:t>circumvent PIH for Max Coverage similar to  the Set Cover problem?</a:t>
            </a:r>
          </a:p>
          <a:p>
            <a:pPr algn="ctr"/>
            <a:endParaRPr lang="en-US" dirty="0">
              <a:solidFill>
                <a:srgbClr val="003399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dirty="0">
                <a:latin typeface="Palatino" pitchFamily="2" charset="77"/>
                <a:ea typeface="Palatino" pitchFamily="2" charset="77"/>
              </a:rPr>
              <a:t>Parameterized gap preserving reduction from Max Coverage to 2-CSP which shows circumventing PIH seems difficult.</a:t>
            </a:r>
          </a:p>
        </p:txBody>
      </p:sp>
    </p:spTree>
    <p:extLst>
      <p:ext uri="{BB962C8B-B14F-4D97-AF65-F5344CB8AC3E}">
        <p14:creationId xmlns:p14="http://schemas.microsoft.com/office/powerpoint/2010/main" val="3336373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59820DF-D107-8C89-0EE3-C52671B4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219200"/>
          </a:xfrm>
        </p:spPr>
        <p:txBody>
          <a:bodyPr/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</a:rPr>
            </a:br>
            <a:r>
              <a:rPr lang="en-US" altLang="en-US" sz="4400" dirty="0">
                <a:latin typeface="Palatino" pitchFamily="2" charset="77"/>
                <a:ea typeface="Palatino" pitchFamily="2" charset="77"/>
              </a:rPr>
              <a:t>Maximum Coverage via Incidence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9E9A-97D6-DB88-BC84-54A7058572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2488" y="1333500"/>
            <a:ext cx="10464800" cy="5410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Input: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 universe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U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of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elements and m subsets 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F={S</a:t>
            </a:r>
            <a:r>
              <a:rPr lang="en-US" altLang="en-US" sz="28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1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 S</a:t>
            </a:r>
            <a:r>
              <a:rPr lang="en-US" altLang="en-US" sz="28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,….,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</a:t>
            </a:r>
            <a:r>
              <a:rPr lang="en-US" altLang="en-US" sz="2800" baseline="-25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m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}    </a:t>
            </a:r>
          </a:p>
          <a:p>
            <a:endParaRPr lang="en-US" alt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          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and  integers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k, t.</a:t>
            </a:r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Question: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Find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vertices in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, such that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|N(A)|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is at least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.</a:t>
            </a:r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D72ED8E-D7C9-0976-DCDA-84CE405443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EDFF05-CB67-4D47-B6EB-E7008EA283F1}" type="slidenum">
              <a:rPr lang="en-US" altLang="en-US" smtClean="0"/>
              <a:pPr/>
              <a:t>32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7656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59820DF-D107-8C89-0EE3-C52671B4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27342"/>
          </a:xfrm>
        </p:spPr>
        <p:txBody>
          <a:bodyPr/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</a:rPr>
            </a:br>
            <a:r>
              <a:rPr lang="en-US" altLang="en-US" sz="4400" dirty="0">
                <a:latin typeface="Palatino" pitchFamily="2" charset="77"/>
                <a:ea typeface="Palatino" pitchFamily="2" charset="77"/>
              </a:rPr>
              <a:t>Partial Hitting Set via Incidence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9E9A-97D6-DB88-BC84-54A7058572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lvl="0"/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Input: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A universe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U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of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elements and m subsets 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F={S</a:t>
            </a:r>
            <a:r>
              <a:rPr lang="en-US" altLang="en-US" sz="28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1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 S</a:t>
            </a:r>
            <a:r>
              <a:rPr lang="en-US" altLang="en-US" sz="28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,….,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</a:t>
            </a:r>
            <a:r>
              <a:rPr lang="en-US" altLang="en-US" sz="2800" baseline="-25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m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} </a:t>
            </a:r>
          </a:p>
          <a:p>
            <a:pPr lvl="0"/>
            <a:endParaRPr lang="en-US" altLang="en-US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lvl="0"/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          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and  integers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k, t.</a:t>
            </a:r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pPr lvl="0"/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pPr lvl="0"/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pPr lvl="0"/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Question: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Find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vertices in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B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, such that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|N(B)|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is at least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. </a:t>
            </a:r>
          </a:p>
          <a:p>
            <a:pPr lvl="0"/>
            <a:endParaRPr lang="en-US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lvl="0"/>
            <a:endParaRPr lang="en-US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Partial Vertex Cover (PVC):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If each set in 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has size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. 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Parameters: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k, t</a:t>
            </a:r>
          </a:p>
          <a:p>
            <a:pPr lvl="0"/>
            <a:endParaRPr lang="en-US" altLang="en-US" sz="2800" dirty="0">
              <a:latin typeface="Palatino" pitchFamily="2" charset="77"/>
              <a:ea typeface="Palatino" pitchFamily="2" charset="77"/>
            </a:endParaRP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D72ED8E-D7C9-0976-DCDA-84CE405443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EDFF05-CB67-4D47-B6EB-E7008EA283F1}" type="slidenum">
              <a:rPr lang="en-US" altLang="en-US" smtClean="0"/>
              <a:pPr/>
              <a:t>33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38800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59820DF-D107-8C89-0EE3-C52671B4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457200"/>
          </a:xfrm>
        </p:spPr>
        <p:txBody>
          <a:bodyPr/>
          <a:lstStyle/>
          <a:p>
            <a:r>
              <a:rPr lang="en-US" altLang="en-US" dirty="0"/>
              <a:t>Partial Hitting Set in FPT: Problem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9E9A-97D6-DB88-BC84-54A7058572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Input: </a:t>
            </a:r>
            <a:r>
              <a:rPr lang="en-US" altLang="en-US" dirty="0">
                <a:solidFill>
                  <a:schemeClr val="tx1"/>
                </a:solidFill>
              </a:rPr>
              <a:t>A universe U of n elements and m subsets  F={S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S</a:t>
            </a:r>
            <a:r>
              <a:rPr lang="en-US" altLang="en-US" baseline="-25000" dirty="0">
                <a:solidFill>
                  <a:schemeClr val="tx1"/>
                </a:solidFill>
              </a:rPr>
              <a:t>2</a:t>
            </a:r>
            <a:r>
              <a:rPr lang="en-US" altLang="en-US" dirty="0">
                <a:solidFill>
                  <a:schemeClr val="tx1"/>
                </a:solidFill>
              </a:rPr>
              <a:t>,….,</a:t>
            </a:r>
            <a:r>
              <a:rPr lang="en-US" altLang="en-US" dirty="0" err="1">
                <a:solidFill>
                  <a:schemeClr val="tx1"/>
                </a:solidFill>
              </a:rPr>
              <a:t>S</a:t>
            </a:r>
            <a:r>
              <a:rPr lang="en-US" altLang="en-US" baseline="-25000" dirty="0" err="1">
                <a:solidFill>
                  <a:schemeClr val="tx1"/>
                </a:solidFill>
              </a:rPr>
              <a:t>m</a:t>
            </a:r>
            <a:r>
              <a:rPr lang="en-US" altLang="en-US" dirty="0">
                <a:solidFill>
                  <a:schemeClr val="tx1"/>
                </a:solidFill>
              </a:rPr>
              <a:t>} and  integers k, t.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Partial Hitting Set Problem: </a:t>
            </a:r>
            <a:r>
              <a:rPr lang="en-US" altLang="en-US" dirty="0">
                <a:solidFill>
                  <a:srgbClr val="000000"/>
                </a:solidFill>
              </a:rPr>
              <a:t>Find k elements in U (if exists) such that it intersects at least t elements</a:t>
            </a:r>
            <a:endParaRPr lang="en-US" altLang="en-US" dirty="0"/>
          </a:p>
          <a:p>
            <a:r>
              <a:rPr lang="en-US" altLang="en-US" dirty="0"/>
              <a:t>Parameters: </a:t>
            </a:r>
            <a:r>
              <a:rPr lang="en-US" altLang="en-US" dirty="0">
                <a:solidFill>
                  <a:schemeClr val="tx1"/>
                </a:solidFill>
              </a:rPr>
              <a:t>k, t, </a:t>
            </a:r>
            <a:r>
              <a:rPr lang="en-US" altLang="en-US" dirty="0" err="1">
                <a:solidFill>
                  <a:schemeClr val="tx1"/>
                </a:solidFill>
              </a:rPr>
              <a:t>k+t</a:t>
            </a:r>
            <a:endParaRPr lang="en-US" altLang="en-US" dirty="0">
              <a:solidFill>
                <a:schemeClr val="tx1"/>
              </a:solidFill>
            </a:endParaRP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Partial Vertex Cover: </a:t>
            </a:r>
            <a:r>
              <a:rPr lang="en-US" altLang="en-US" dirty="0">
                <a:solidFill>
                  <a:schemeClr val="tx1"/>
                </a:solidFill>
              </a:rPr>
              <a:t>If each set in  F has size 2. </a:t>
            </a:r>
          </a:p>
          <a:p>
            <a:r>
              <a:rPr lang="en-US" altLang="en-US" dirty="0"/>
              <a:t>Parameters: </a:t>
            </a:r>
            <a:r>
              <a:rPr lang="en-US" altLang="en-US" dirty="0">
                <a:solidFill>
                  <a:schemeClr val="tx1"/>
                </a:solidFill>
              </a:rPr>
              <a:t>k, t, </a:t>
            </a:r>
            <a:r>
              <a:rPr lang="en-US" altLang="en-US" dirty="0" err="1">
                <a:solidFill>
                  <a:schemeClr val="tx1"/>
                </a:solidFill>
              </a:rPr>
              <a:t>k+t</a:t>
            </a:r>
            <a:endParaRPr lang="en-US" altLang="en-US" dirty="0">
              <a:solidFill>
                <a:schemeClr val="tx1"/>
              </a:solidFill>
            </a:endParaRPr>
          </a:p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D72ED8E-D7C9-0976-DCDA-84CE405443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EDFF05-CB67-4D47-B6EB-E7008EA283F1}" type="slidenum">
              <a:rPr lang="en-US" altLang="en-US" smtClean="0"/>
              <a:pPr/>
              <a:t>34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605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7607-173C-BBA8-C052-5505BCB7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 Approximating the number of covered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Partial Hitting Set: Universe U and a family F and an integers k, 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factor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FPT-approximation algorithm for Partial Hitting Set runs in time f(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,k) and returns either of the following answers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:r>
                  <a:rPr lang="en-US" dirty="0" err="1">
                    <a:solidFill>
                      <a:schemeClr val="tx1"/>
                    </a:solidFill>
                  </a:rPr>
                  <a:t>U,k,t</a:t>
                </a:r>
                <a:r>
                  <a:rPr lang="en-US" dirty="0">
                    <a:solidFill>
                      <a:schemeClr val="tx1"/>
                    </a:solidFill>
                  </a:rPr>
                  <a:t>) is a No-instance </a:t>
                </a: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Returns a set S of universe of size k that covers/hits at least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t </a:t>
                </a:r>
                <a:r>
                  <a:rPr lang="en-US" dirty="0">
                    <a:solidFill>
                      <a:srgbClr val="C00000"/>
                    </a:solidFill>
                  </a:rPr>
                  <a:t>sets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0787E-4BBF-1AFB-0205-5227681FF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114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7607-173C-BBA8-C052-5505BCB7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Approximating the Number of elements for hitting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pPr>
                  <a:defRPr/>
                </a:pPr>
                <a:r>
                  <a:rPr lang="en-US" dirty="0">
                    <a:latin typeface="Comic Sans MS"/>
                  </a:rPr>
                  <a:t>Partial Hitting Set: Universe U and a family F and an integers k, 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factor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FPT-approximation algorithm for </a:t>
                </a:r>
                <a:r>
                  <a:rPr lang="en-US" dirty="0">
                    <a:solidFill>
                      <a:srgbClr val="000000"/>
                    </a:solidFill>
                  </a:rPr>
                  <a:t>Partial Hitting Set </a:t>
                </a:r>
                <a:r>
                  <a:rPr lang="en-US" dirty="0">
                    <a:solidFill>
                      <a:schemeClr val="tx1"/>
                    </a:solidFill>
                  </a:rPr>
                  <a:t>runs in time f(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,k) and returns either of the following answers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:r>
                  <a:rPr lang="en-US" dirty="0" err="1">
                    <a:solidFill>
                      <a:schemeClr val="tx1"/>
                    </a:solidFill>
                  </a:rPr>
                  <a:t>U,k,t</a:t>
                </a:r>
                <a:r>
                  <a:rPr lang="en-US" dirty="0">
                    <a:solidFill>
                      <a:schemeClr val="tx1"/>
                    </a:solidFill>
                  </a:rPr>
                  <a:t>) is a No-instance </a:t>
                </a:r>
              </a:p>
              <a:p>
                <a:pPr marL="342900" indent="-342900">
                  <a:buSzPct val="150000"/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Returns a set S of size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k that covers/hits at least t </a:t>
                </a:r>
                <a:r>
                  <a:rPr lang="en-US" dirty="0">
                    <a:solidFill>
                      <a:srgbClr val="C00000"/>
                    </a:solidFill>
                  </a:rPr>
                  <a:t>sets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D8513-3905-CEE6-EEB6-CB1DB77A6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0787E-4BBF-1AFB-0205-5227681FF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0311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8AF-A7C6-C974-A861-6759BBF8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9764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latin typeface="Palatino" pitchFamily="2" charset="77"/>
                <a:ea typeface="Palatino" pitchFamily="2" charset="77"/>
              </a:rPr>
              <a:t>Known Results for Partial Vertex Cover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A8B75-E405-AA46-1006-2F8BD5C792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864" y="1219200"/>
                <a:ext cx="10464800" cy="5410200"/>
              </a:xfrm>
            </p:spPr>
            <p:txBody>
              <a:bodyPr/>
              <a:lstStyle/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Partial Vertex Cover [Question 1]: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 problem is known to be</a:t>
                </a:r>
              </a:p>
              <a:p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</a:t>
                </a:r>
                <a:r>
                  <a:rPr lang="en-IN" sz="24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approximable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0.929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is hard to approximate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0.944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</a:t>
                </a:r>
              </a:p>
              <a:p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</a:p>
              <a:p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assuming UGC .  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b="1" i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Fixing k approximating the number of edges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.]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Partial Vertex Cover [Question 2]: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 problem is known to be</a:t>
                </a:r>
              </a:p>
              <a:p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</a:t>
                </a:r>
                <a:r>
                  <a:rPr lang="en-IN" sz="24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approximable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is hard to approximate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(2-</a:t>
                </a:r>
                <a14:m>
                  <m:oMath xmlns:m="http://schemas.openxmlformats.org/officeDocument/2006/math">
                    <m:r>
                      <a:rPr lang="en-IN" alt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), </a:t>
                </a:r>
              </a:p>
              <a:p>
                <a:endParaRPr lang="en-IN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assuming UGC . 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b="1" i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Fixing the number of edges and approximating k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.]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I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A8B75-E405-AA46-1006-2F8BD5C792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864" y="1219200"/>
                <a:ext cx="10464800" cy="54102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28193-5C7C-A511-183B-E629CA59E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74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4BDD7-1059-96BD-6BBF-FCD2DFC1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B6D2-10A6-1C1A-E7DC-A1322186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9764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latin typeface="Palatino" pitchFamily="2" charset="77"/>
                <a:ea typeface="Palatino" pitchFamily="2" charset="77"/>
              </a:rPr>
              <a:t>Known Results for Partial Vertex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6A8A4-3AAC-DED3-5A5C-F25D74A00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64" y="1219200"/>
            <a:ext cx="10464800" cy="541020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sz="24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Unless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FPT=W[1]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there is no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f(k) 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time algorithm for  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Partial</a:t>
            </a:r>
            <a:r>
              <a:rPr lang="en-IN" altLang="en-US" sz="2800" dirty="0">
                <a:latin typeface="Palatino" pitchFamily="2" charset="77"/>
                <a:ea typeface="Palatino" pitchFamily="2" charset="77"/>
              </a:rPr>
              <a:t> Vertex Cover. </a:t>
            </a:r>
          </a:p>
          <a:p>
            <a:pPr marL="342900" indent="-342900">
              <a:buFont typeface="Wingdings" pitchFamily="2" charset="2"/>
              <a:buChar char="Ø"/>
            </a:pPr>
            <a:endParaRPr lang="en-IN" alt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altLang="en-US" sz="24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altLang="en-US" sz="2800" dirty="0"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IN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Partial</a:t>
            </a:r>
            <a:r>
              <a:rPr lang="en-IN" altLang="en-US" sz="2800" dirty="0">
                <a:latin typeface="Palatino" pitchFamily="2" charset="77"/>
                <a:ea typeface="Palatino" pitchFamily="2" charset="77"/>
              </a:rPr>
              <a:t> Vertex Cover </a:t>
            </a:r>
            <a:r>
              <a:rPr lang="en-IN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admits </a:t>
            </a:r>
            <a:r>
              <a:rPr lang="en-IN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IN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O(t)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altLang="en-US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alt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 </a:t>
            </a: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time algorithm. </a:t>
            </a:r>
            <a:endParaRPr lang="en-IN" altLang="en-US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endParaRPr lang="en-IN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9E3-0726-36C2-C1B2-A355DC0FC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6712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DC9A7F-A524-5C70-69A2-23539B81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E103D-7A61-5521-AFED-E8832214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9764"/>
          </a:xfrm>
        </p:spPr>
        <p:txBody>
          <a:bodyPr/>
          <a:lstStyle/>
          <a:p>
            <a:br>
              <a:rPr lang="en-US" sz="4400" dirty="0"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latin typeface="Palatino" pitchFamily="2" charset="77"/>
                <a:ea typeface="Palatino" pitchFamily="2" charset="77"/>
              </a:rPr>
              <a:t>What do we know about Partial Vertex Cover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D5C50-1ABA-A118-1856-D8303A7FDB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864" y="1219200"/>
                <a:ext cx="10464800" cy="5410200"/>
              </a:xfrm>
            </p:spPr>
            <p:txBody>
              <a:bodyPr/>
              <a:lstStyle/>
              <a:p>
                <a:endParaRPr lang="en-US" sz="20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Partial Vertex Cover [Question 1]: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 problem is known to be </a:t>
                </a:r>
                <a:r>
                  <a:rPr lang="en-IN" sz="24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approximable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0.929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is hard to approximate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0.944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assuming UGC .  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b="1" i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Fixing k approximating the number of edges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.]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Partial Vertex Cover [Question 2]: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 problem is known to be </a:t>
                </a:r>
                <a:r>
                  <a:rPr lang="en-IN" sz="24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approximable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is hard to approximate within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(2-</a:t>
                </a:r>
                <a14:m>
                  <m:oMath xmlns:m="http://schemas.openxmlformats.org/officeDocument/2006/math">
                    <m:r>
                      <a:rPr lang="en-IN" alt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),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assuming UGC . 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b="1" i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Fixing the number of edges and approximating k</a:t>
                </a:r>
                <a:r>
                  <a:rPr lang="en-IN" sz="24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.]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Unless 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FPT=W[1]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there is no 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f(k) </a:t>
                </a:r>
                <a:r>
                  <a:rPr lang="en-US" alt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alt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time algorithm for </a:t>
                </a:r>
                <a:r>
                  <a:rPr lang="en-US" altLang="en-US" sz="2400" dirty="0">
                    <a:latin typeface="Palatino" pitchFamily="2" charset="77"/>
                    <a:ea typeface="Palatino" pitchFamily="2" charset="77"/>
                  </a:rPr>
                  <a:t>Partial</a:t>
                </a:r>
                <a:r>
                  <a:rPr lang="en-IN" altLang="en-US" sz="2400" dirty="0">
                    <a:latin typeface="Palatino" pitchFamily="2" charset="77"/>
                    <a:ea typeface="Palatino" pitchFamily="2" charset="77"/>
                  </a:rPr>
                  <a:t> Vertex Cover.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IN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en-US" sz="2400" dirty="0">
                    <a:latin typeface="Palatino" pitchFamily="2" charset="77"/>
                    <a:ea typeface="Palatino" pitchFamily="2" charset="77"/>
                  </a:rPr>
                  <a:t>Partial</a:t>
                </a:r>
                <a:r>
                  <a:rPr lang="en-IN" altLang="en-US" sz="2400" dirty="0">
                    <a:latin typeface="Palatino" pitchFamily="2" charset="77"/>
                    <a:ea typeface="Palatino" pitchFamily="2" charset="77"/>
                  </a:rPr>
                  <a:t> Vertex Cover </a:t>
                </a:r>
                <a:r>
                  <a:rPr lang="en-IN" alt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</a:t>
                </a:r>
                <a:r>
                  <a:rPr lang="en-IN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O(t)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alt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alt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 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time algorithm. </a:t>
                </a:r>
                <a:endParaRPr lang="en-IN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I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D5C50-1ABA-A118-1856-D8303A7FDB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864" y="1219200"/>
                <a:ext cx="10464800" cy="54102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7DC0D-F2B3-130A-A5FF-ACFA88E97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39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1260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AF946821-289D-8247-401C-67F9E76F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35" y="3867780"/>
            <a:ext cx="1115815" cy="147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s://www.cs.ucsb.edu/sites/default/files/styles/portrait-full/public/faculty/images/cs_headshots_daniel_lokshtanov_mini.jpg?itok=WC9lpYk2&amp;c=4c3b4c261a4cad9efe073a4634a3d6d4">
            <a:extLst>
              <a:ext uri="{FF2B5EF4-FFF2-40B4-BE49-F238E27FC236}">
                <a16:creationId xmlns:a16="http://schemas.microsoft.com/office/drawing/2014/main" id="{F75FFFE9-82BD-10D3-4FCC-047ADF85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56" y="3881341"/>
            <a:ext cx="1527944" cy="15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glasses and a yellow shirt&#10;&#10;Description automatically generated">
            <a:extLst>
              <a:ext uri="{FF2B5EF4-FFF2-40B4-BE49-F238E27FC236}">
                <a16:creationId xmlns:a16="http://schemas.microsoft.com/office/drawing/2014/main" id="{D03E59A2-040B-CAAC-DB75-9436770C5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37" y="3856094"/>
            <a:ext cx="1358900" cy="1485900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220CA36-E7C6-EF75-78E7-F1127601E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51" y="3867780"/>
            <a:ext cx="1491047" cy="1491047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392B54C-3212-73DB-72E9-AFB597FAD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35" y="3910685"/>
            <a:ext cx="1346200" cy="1498600"/>
          </a:xfrm>
          <a:prstGeom prst="rect">
            <a:avLst/>
          </a:prstGeom>
        </p:spPr>
      </p:pic>
      <p:pic>
        <p:nvPicPr>
          <p:cNvPr id="14" name="Picture 13" descr="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68BF21F2-5A05-2B1F-1B90-734F6FD98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35" y="3896259"/>
            <a:ext cx="1320800" cy="1454151"/>
          </a:xfrm>
          <a:prstGeom prst="rect">
            <a:avLst/>
          </a:prstGeom>
        </p:spPr>
      </p:pic>
      <p:pic>
        <p:nvPicPr>
          <p:cNvPr id="16" name="Picture 15" descr="A person wearing glasses and a pink shirt&#10;&#10;Description automatically generated">
            <a:extLst>
              <a:ext uri="{FF2B5EF4-FFF2-40B4-BE49-F238E27FC236}">
                <a16:creationId xmlns:a16="http://schemas.microsoft.com/office/drawing/2014/main" id="{F5015E9A-1949-E91E-9E10-BD8203CF7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50" y="3856094"/>
            <a:ext cx="1320800" cy="1474214"/>
          </a:xfrm>
          <a:prstGeom prst="rect">
            <a:avLst/>
          </a:prstGeom>
        </p:spPr>
      </p:pic>
      <p:pic>
        <p:nvPicPr>
          <p:cNvPr id="18" name="Picture 17" descr="A person in a striped shirt&#10;&#10;Description automatically generated">
            <a:extLst>
              <a:ext uri="{FF2B5EF4-FFF2-40B4-BE49-F238E27FC236}">
                <a16:creationId xmlns:a16="http://schemas.microsoft.com/office/drawing/2014/main" id="{476D92B9-DA42-EF18-B0B4-14A2A830B0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" y="3856094"/>
            <a:ext cx="1129962" cy="1502733"/>
          </a:xfrm>
          <a:prstGeom prst="rect">
            <a:avLst/>
          </a:prstGeom>
        </p:spPr>
      </p:pic>
      <p:pic>
        <p:nvPicPr>
          <p:cNvPr id="20" name="Picture 19" descr="A person with short hair wearing a plaid shirt&#10;&#10;Description automatically generated">
            <a:extLst>
              <a:ext uri="{FF2B5EF4-FFF2-40B4-BE49-F238E27FC236}">
                <a16:creationId xmlns:a16="http://schemas.microsoft.com/office/drawing/2014/main" id="{762F2CB0-0347-12A5-8F2D-B7A26D514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35" y="3881341"/>
            <a:ext cx="1270000" cy="145415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33A789E-31CD-E978-E1C3-2422B5F36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650" y="254915"/>
            <a:ext cx="9144000" cy="2387600"/>
          </a:xfrm>
        </p:spPr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Joint work with</a:t>
            </a:r>
          </a:p>
        </p:txBody>
      </p:sp>
    </p:spTree>
    <p:extLst>
      <p:ext uri="{BB962C8B-B14F-4D97-AF65-F5344CB8AC3E}">
        <p14:creationId xmlns:p14="http://schemas.microsoft.com/office/powerpoint/2010/main" val="3148433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DEC2-FD1C-BD5D-17B8-7361059F4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721B-14FA-B151-070A-E7AC948D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Known Results: Max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1E34-D922-6B83-96DC-8F467B53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55" y="1333500"/>
            <a:ext cx="10464800" cy="5410200"/>
          </a:xfrm>
        </p:spPr>
        <p:txBody>
          <a:bodyPr/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Skowron and  </a:t>
            </a:r>
            <a:r>
              <a:rPr lang="en-IN" sz="2800" dirty="0" err="1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Faliszewski</a:t>
            </a:r>
            <a:r>
              <a:rPr lang="en-IN" sz="2800" dirty="0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showed that, if we are working on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  set families, with frequency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d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, then there exists an algorithm, 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marL="1084263" lvl="2" indent="-457200">
              <a:buSzPct val="150000"/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that given a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c&gt;0,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runs in time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(d/c)</a:t>
            </a:r>
            <a:r>
              <a:rPr lang="en-IN" sz="2800" baseline="300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k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 err="1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n</a:t>
            </a:r>
            <a:r>
              <a:rPr lang="en-IN" sz="2800" baseline="30000" dirty="0" err="1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O</a:t>
            </a:r>
            <a:r>
              <a:rPr lang="en-IN" sz="2800" baseline="300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(1)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and</a:t>
            </a:r>
          </a:p>
          <a:p>
            <a:pPr lvl="2" indent="0">
              <a:buSzPct val="150000"/>
              <a:buNone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 marL="1084263" lvl="2" indent="-457200">
              <a:buSzPct val="150000"/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either returns that input is a no instance or </a:t>
            </a:r>
          </a:p>
          <a:p>
            <a:pPr lvl="2" indent="0">
              <a:buSzPct val="150000"/>
              <a:buNone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 marL="1084263" lvl="2" indent="-457200">
              <a:buSzPct val="150000"/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returns a subfamily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F' 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of size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k</a:t>
            </a:r>
            <a:r>
              <a:rPr lang="en-IN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that covers at least </a:t>
            </a:r>
            <a:r>
              <a:rPr lang="en-IN" sz="2800" dirty="0">
                <a:solidFill>
                  <a:srgbClr val="C00000"/>
                </a:solidFill>
                <a:effectLst/>
                <a:latin typeface="Palatino" pitchFamily="2" charset="77"/>
                <a:ea typeface="Palatino" pitchFamily="2" charset="77"/>
              </a:rPr>
              <a:t>(1-c)t 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elements. 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[These algorithms </a:t>
            </a:r>
            <a:r>
              <a:rPr lang="en-IN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are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said </a:t>
            </a:r>
            <a:r>
              <a:rPr lang="en-IN" sz="2800" dirty="0">
                <a:effectLst/>
                <a:latin typeface="Palatino" pitchFamily="2" charset="77"/>
                <a:ea typeface="Palatino" pitchFamily="2" charset="77"/>
              </a:rPr>
              <a:t>FPT-Approximatio</a:t>
            </a:r>
            <a:r>
              <a:rPr lang="en-IN" sz="2800" dirty="0">
                <a:latin typeface="Palatino" pitchFamily="2" charset="77"/>
                <a:ea typeface="Palatino" pitchFamily="2" charset="77"/>
              </a:rPr>
              <a:t>n Schemes (EPAS)</a:t>
            </a:r>
            <a:r>
              <a:rPr lang="en-IN" sz="2800" dirty="0">
                <a:effectLst/>
                <a:latin typeface="Palatino" pitchFamily="2" charset="77"/>
                <a:ea typeface="Palatino" pitchFamily="2" charset="77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98338-789E-CB3A-A975-BFB3CB7B6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707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1868F-B733-D0A7-2242-011B1909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Known Results: Max Coverage and 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FDE33-4770-935D-B7FF-1E2745D4C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55" y="1333500"/>
            <a:ext cx="10464800" cy="5410200"/>
          </a:xfrm>
        </p:spPr>
        <p:txBody>
          <a:bodyPr/>
          <a:lstStyle/>
          <a:p>
            <a:pPr>
              <a:buSzPct val="150000"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Marx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gave the first </a:t>
            </a:r>
            <a:r>
              <a:rPr lang="en-IN" sz="2800" dirty="0">
                <a:latin typeface="Palatino" pitchFamily="2" charset="77"/>
                <a:ea typeface="Palatino" pitchFamily="2" charset="77"/>
              </a:rPr>
              <a:t>EP</a:t>
            </a:r>
            <a:r>
              <a:rPr lang="en-IN" sz="2800" dirty="0">
                <a:effectLst/>
                <a:latin typeface="Palatino" pitchFamily="2" charset="77"/>
                <a:ea typeface="Palatino" pitchFamily="2" charset="77"/>
              </a:rPr>
              <a:t>AS</a:t>
            </a: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for Partial Vertex Cover, followed by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r>
              <a:rPr lang="en-IN" sz="2800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   several algorithms. 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IN" sz="2800" dirty="0" err="1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Manurangsi</a:t>
            </a:r>
            <a:r>
              <a:rPr lang="en-IN" sz="2800" dirty="0">
                <a:solidFill>
                  <a:srgbClr val="4E8F00"/>
                </a:solidFill>
                <a:latin typeface="Palatino" pitchFamily="2" charset="77"/>
                <a:ea typeface="Palatino" pitchFamily="2" charset="77"/>
              </a:rPr>
              <a:t> + </a:t>
            </a:r>
            <a:r>
              <a:rPr lang="en-IN" sz="2800" dirty="0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Skowron and  </a:t>
            </a:r>
            <a:r>
              <a:rPr lang="en-IN" sz="2800" dirty="0" err="1">
                <a:solidFill>
                  <a:srgbClr val="4E8F00"/>
                </a:solidFill>
                <a:effectLst/>
                <a:latin typeface="Palatino" pitchFamily="2" charset="77"/>
                <a:ea typeface="Palatino" pitchFamily="2" charset="77"/>
              </a:rPr>
              <a:t>Faliszewski</a:t>
            </a:r>
            <a:r>
              <a:rPr lang="en-IN" sz="2800" dirty="0">
                <a:solidFill>
                  <a:srgbClr val="4E8F00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IN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independently, gave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IN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50000"/>
            </a:pPr>
            <a:r>
              <a:rPr lang="en-IN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 EPAS for PVC</a:t>
            </a:r>
            <a:r>
              <a:rPr lang="en-IN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(given </a:t>
            </a:r>
            <a:r>
              <a:rPr lang="en-IN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 c&gt;0</a:t>
            </a:r>
            <a:r>
              <a:rPr lang="en-IN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, runs in </a:t>
            </a:r>
            <a:r>
              <a:rPr lang="en-IN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time (d/c)</a:t>
            </a:r>
            <a:r>
              <a:rPr lang="en-IN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IN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IN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IN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</a:t>
            </a:r>
            <a:r>
              <a:rPr lang="en-IN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IN" sz="28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)</a:t>
            </a:r>
          </a:p>
          <a:p>
            <a:pPr>
              <a:buSzPct val="150000"/>
            </a:pPr>
            <a:endParaRPr lang="en-IN" sz="2800" dirty="0">
              <a:solidFill>
                <a:srgbClr val="000000"/>
              </a:solidFill>
              <a:effectLst/>
              <a:latin typeface="Palatino" pitchFamily="2" charset="77"/>
              <a:ea typeface="Palatino" pitchFamily="2" charset="77"/>
            </a:endParaRPr>
          </a:p>
          <a:p>
            <a:pPr algn="ctr">
              <a:buSzPct val="150000"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algn="ctr">
              <a:buSzPct val="150000"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Algorithms can be generalized to the version when sets have size </a:t>
            </a:r>
            <a:r>
              <a:rPr 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d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3B7F0-010C-CE7B-1613-C267B040E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6318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152E-A050-08CF-EBEC-8BA68AF78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9244"/>
          </a:xfrm>
        </p:spPr>
        <p:txBody>
          <a:bodyPr/>
          <a:lstStyle/>
          <a:p>
            <a:b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Red Blue Dominating Set (RBDS)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38A13-1100-EADE-AE93-221092DD88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Input: 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A bipartite graph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G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, with 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V(G)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partitioned into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A B, </a:t>
                </a:r>
              </a:p>
              <a:p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           and an integers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k, t</a:t>
                </a:r>
              </a:p>
              <a:p>
                <a:endParaRPr lang="en-IN" sz="2800" dirty="0">
                  <a:solidFill>
                    <a:srgbClr val="C00000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Parameter: 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Output: </a:t>
                </a:r>
                <a:r>
                  <a:rPr lang="en-IN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set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 </a:t>
                </a:r>
                <a14:m>
                  <m:oMath xmlns:m="http://schemas.openxmlformats.org/officeDocument/2006/math">
                    <m:r>
                      <a:rPr lang="en-IN" sz="2800" b="0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A 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of size at most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such that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|N(S)|=</a:t>
                </a:r>
                <a:r>
                  <a:rPr lang="en-IN" sz="28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8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(G) </a:t>
                </a:r>
              </a:p>
              <a:p>
                <a:r>
                  <a:rPr lang="en-IN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          (or at least </a:t>
                </a:r>
                <a:r>
                  <a:rPr lang="en-IN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</a:t>
                </a:r>
                <a:r>
                  <a:rPr lang="en-IN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endParaRPr lang="en-IN" sz="28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IN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Here, </a:t>
                </a:r>
                <a:r>
                  <a:rPr lang="en-IN" sz="28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8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(G) denotes the maximum of |N(S)|, taken over k-sized subsets of A.</a:t>
                </a:r>
              </a:p>
              <a:p>
                <a:endParaRPr lang="en-IN" sz="28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Question 1: 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RBDS-Approximating Covered</a:t>
                </a:r>
              </a:p>
              <a:p>
                <a:endParaRPr lang="en-US" sz="28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Question 2: 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RBDS-Approximating Solution</a:t>
                </a:r>
              </a:p>
              <a:p>
                <a:endParaRPr lang="en-IN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38A13-1100-EADE-AE93-221092DD8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90" r="-363" b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9134-3343-8856-38E0-52C61D852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6916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8BE9-CC17-F712-05A7-B4950ACD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Our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4755" y="1569156"/>
                <a:ext cx="10464800" cy="5410200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Theorem 1: 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RBDS-Approximating Covered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EP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AS,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when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is a </a:t>
                </a:r>
              </a:p>
              <a:p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dd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-free bipartite graph. The algorithm runs in time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(dk/c)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O(dk)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 </a:t>
                </a:r>
                <a:endParaRPr lang="en-US" sz="2400" baseline="-250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Given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c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returns a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set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 </a:t>
                </a:r>
                <a14:m>
                  <m:oMath xmlns:m="http://schemas.openxmlformats.org/officeDocument/2006/math">
                    <m:r>
                      <a:rPr lang="en-IN" sz="2400" b="0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A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of size at most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such that </a:t>
                </a:r>
              </a:p>
              <a:p>
                <a:pPr algn="ctr"/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|N(S)|= (1-c)</a:t>
                </a:r>
                <a:r>
                  <a:rPr lang="en-IN" sz="24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(G) 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Theorem 2: 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RBDS-Approximating Solution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+1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approximation, when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is a 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dd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-free bipartite graph. The algorithm runs in time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(dk/c)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O(dk)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 </a:t>
                </a:r>
                <a:endParaRPr lang="en-US" sz="2400" baseline="-250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Either returns that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G,k,t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is a No-instance; or returns a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set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 </a:t>
                </a:r>
                <a14:m>
                  <m:oMath xmlns:m="http://schemas.openxmlformats.org/officeDocument/2006/math">
                    <m:r>
                      <a:rPr lang="en-IN" sz="2400" b="0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A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of size at most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k+1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such that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|N(S)|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is at least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t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4755" y="1569156"/>
                <a:ext cx="10464800" cy="5410200"/>
              </a:xfrm>
              <a:blipFill>
                <a:blip r:embed="rId2"/>
                <a:stretch>
                  <a:fillRect l="-848" t="-1639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1F34F-6814-C1F0-7552-149F77D4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219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152E-A050-08CF-EBEC-8BA68AF7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Blue Dominating Set (RBDS)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38A13-1100-EADE-AE93-221092DD88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Input: 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A bipartite graph G, with  V(G) partitioned into A B, </a:t>
                </a:r>
              </a:p>
              <a:p>
                <a:r>
                  <a:rPr lang="en-IN" dirty="0">
                    <a:solidFill>
                      <a:schemeClr val="tx1"/>
                    </a:solidFill>
                    <a:effectLst/>
                  </a:rPr>
                  <a:t>and an integers k, t</a:t>
                </a:r>
              </a:p>
              <a:p>
                <a:r>
                  <a:rPr lang="en-US" dirty="0"/>
                  <a:t>Parameter:  </a:t>
                </a:r>
                <a:r>
                  <a:rPr lang="en-IN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k</a:t>
                </a:r>
              </a:p>
              <a:p>
                <a:r>
                  <a:rPr lang="en-US" dirty="0"/>
                  <a:t>Output: </a:t>
                </a:r>
                <a:r>
                  <a:rPr lang="en-IN" dirty="0">
                    <a:solidFill>
                      <a:schemeClr val="tx1"/>
                    </a:solidFill>
                  </a:rPr>
                  <a:t>A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 set S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  <a:effectLst/>
                  </a:rPr>
                  <a:t> A of size at most k such that |N(S)|=</a:t>
                </a:r>
                <a:r>
                  <a:rPr lang="en-IN" dirty="0" err="1">
                    <a:solidFill>
                      <a:schemeClr val="tx1"/>
                    </a:solidFill>
                    <a:effectLst/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  <a:effectLst/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 (G) </a:t>
                </a:r>
              </a:p>
              <a:p>
                <a:r>
                  <a:rPr lang="en-IN" dirty="0">
                    <a:solidFill>
                      <a:schemeClr val="tx1"/>
                    </a:solidFill>
                  </a:rPr>
                  <a:t>(or at least t)</a:t>
                </a:r>
                <a:endParaRPr lang="en-IN" dirty="0">
                  <a:solidFill>
                    <a:schemeClr val="tx1"/>
                  </a:solidFill>
                  <a:effectLst/>
                </a:endParaRPr>
              </a:p>
              <a:p>
                <a:endParaRPr lang="en-IN" dirty="0">
                  <a:solidFill>
                    <a:schemeClr val="tx1"/>
                  </a:solidFill>
                </a:endParaRPr>
              </a:p>
              <a:p>
                <a:r>
                  <a:rPr lang="en-IN" dirty="0">
                    <a:solidFill>
                      <a:srgbClr val="C00000"/>
                    </a:solidFill>
                    <a:effectLst/>
                  </a:rPr>
                  <a:t>Here, </a:t>
                </a:r>
                <a:r>
                  <a:rPr lang="en-IN" dirty="0" err="1">
                    <a:solidFill>
                      <a:srgbClr val="C00000"/>
                    </a:solidFill>
                    <a:effectLst/>
                  </a:rPr>
                  <a:t>OPT</a:t>
                </a:r>
                <a:r>
                  <a:rPr lang="en-IN" baseline="-25000" dirty="0" err="1">
                    <a:solidFill>
                      <a:srgbClr val="C00000"/>
                    </a:solidFill>
                    <a:effectLst/>
                  </a:rPr>
                  <a:t>k</a:t>
                </a:r>
                <a:r>
                  <a:rPr lang="en-IN" dirty="0">
                    <a:solidFill>
                      <a:srgbClr val="C00000"/>
                    </a:solidFill>
                    <a:effectLst/>
                  </a:rPr>
                  <a:t> (G) denotes the maximum of |N(S)|, taken over k-sized subsets of A.</a:t>
                </a:r>
              </a:p>
              <a:p>
                <a:endParaRPr lang="en-IN" dirty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dirty="0"/>
                  <a:t>Question 1:  </a:t>
                </a:r>
                <a:r>
                  <a:rPr lang="en-US" dirty="0">
                    <a:solidFill>
                      <a:srgbClr val="C00000"/>
                    </a:solidFill>
                  </a:rPr>
                  <a:t>RBDS-Approximating Covered</a:t>
                </a:r>
              </a:p>
              <a:p>
                <a:r>
                  <a:rPr lang="en-US" dirty="0"/>
                  <a:t>Question 2:  </a:t>
                </a:r>
                <a:r>
                  <a:rPr lang="en-US" dirty="0">
                    <a:solidFill>
                      <a:srgbClr val="C00000"/>
                    </a:solidFill>
                  </a:rPr>
                  <a:t>RBDS-Approximating Solution</a:t>
                </a:r>
              </a:p>
              <a:p>
                <a:endParaRPr lang="en-IN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238A13-1100-EADE-AE93-221092DD8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9134-3343-8856-38E0-52C61D852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19106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8BE9-CC17-F712-05A7-B4950ACD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79" y="152400"/>
            <a:ext cx="9144000" cy="457200"/>
          </a:xfrm>
        </p:spPr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Theorem 1: </a:t>
                </a:r>
                <a:r>
                  <a:rPr lang="en-US" dirty="0">
                    <a:solidFill>
                      <a:srgbClr val="C00000"/>
                    </a:solidFill>
                  </a:rPr>
                  <a:t>RBDS-Approximating Covered </a:t>
                </a:r>
                <a:r>
                  <a:rPr lang="en-US" dirty="0">
                    <a:solidFill>
                      <a:schemeClr val="tx1"/>
                    </a:solidFill>
                  </a:rPr>
                  <a:t>admits FPT-AS, when G is a </a:t>
                </a:r>
              </a:p>
              <a:p>
                <a:r>
                  <a:rPr lang="en-US" dirty="0" err="1">
                    <a:solidFill>
                      <a:schemeClr val="tx1"/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dd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-free bipartite graph. The algorithm runs in time (dk/c)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O(dk) </a:t>
                </a:r>
                <a:r>
                  <a:rPr lang="en-US" dirty="0" err="1">
                    <a:solidFill>
                      <a:schemeClr val="tx1"/>
                    </a:solidFill>
                  </a:rPr>
                  <a:t>n</a:t>
                </a:r>
                <a:r>
                  <a:rPr lang="en-US" baseline="30000" dirty="0" err="1">
                    <a:solidFill>
                      <a:schemeClr val="tx1"/>
                    </a:solidFill>
                  </a:rPr>
                  <a:t>O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(1)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:endParaRPr lang="en-US" baseline="-250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  <a:p>
                <a:r>
                  <a:rPr lang="en-US" dirty="0"/>
                  <a:t>- </a:t>
                </a:r>
                <a:r>
                  <a:rPr lang="en-US" dirty="0">
                    <a:solidFill>
                      <a:schemeClr val="tx1"/>
                    </a:solidFill>
                  </a:rPr>
                  <a:t>Given G and c returns a 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set S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  <a:effectLst/>
                  </a:rPr>
                  <a:t> A of size at most k such that |N(S)|= (1-c)</a:t>
                </a:r>
                <a:r>
                  <a:rPr lang="en-IN" dirty="0" err="1">
                    <a:solidFill>
                      <a:schemeClr val="tx1"/>
                    </a:solidFill>
                    <a:effectLst/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  <a:effectLst/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 (G)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Theorem 2: </a:t>
                </a:r>
                <a:r>
                  <a:rPr lang="en-US" dirty="0">
                    <a:solidFill>
                      <a:srgbClr val="C00000"/>
                    </a:solidFill>
                  </a:rPr>
                  <a:t>RBDS-Approximating Solution  </a:t>
                </a:r>
                <a:r>
                  <a:rPr lang="en-US" dirty="0">
                    <a:solidFill>
                      <a:schemeClr val="tx1"/>
                    </a:solidFill>
                  </a:rPr>
                  <a:t>admits +1 approximation, when G is a  </a:t>
                </a:r>
                <a:r>
                  <a:rPr lang="en-US" dirty="0" err="1">
                    <a:solidFill>
                      <a:schemeClr val="tx1"/>
                    </a:solidFill>
                  </a:rPr>
                  <a:t>K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dd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-free bipartite graph. The algorithm runs in time (dk/c)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O(dk) </a:t>
                </a:r>
                <a:r>
                  <a:rPr lang="en-US" dirty="0" err="1">
                    <a:solidFill>
                      <a:schemeClr val="tx1"/>
                    </a:solidFill>
                  </a:rPr>
                  <a:t>n</a:t>
                </a:r>
                <a:r>
                  <a:rPr lang="en-US" baseline="30000" dirty="0" err="1">
                    <a:solidFill>
                      <a:schemeClr val="tx1"/>
                    </a:solidFill>
                  </a:rPr>
                  <a:t>O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(1)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:endParaRPr lang="en-US" baseline="-250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  <a:p>
                <a:r>
                  <a:rPr lang="en-US" dirty="0"/>
                  <a:t>- </a:t>
                </a:r>
                <a:r>
                  <a:rPr lang="en-US" dirty="0">
                    <a:solidFill>
                      <a:schemeClr val="tx1"/>
                    </a:solidFill>
                  </a:rPr>
                  <a:t>Either returns that (</a:t>
                </a:r>
                <a:r>
                  <a:rPr lang="en-US" dirty="0" err="1">
                    <a:solidFill>
                      <a:schemeClr val="tx1"/>
                    </a:solidFill>
                  </a:rPr>
                  <a:t>G,k,t</a:t>
                </a:r>
                <a:r>
                  <a:rPr lang="en-US" dirty="0">
                    <a:solidFill>
                      <a:schemeClr val="tx1"/>
                    </a:solidFill>
                  </a:rPr>
                  <a:t>) is a No-instance; or returns a </a:t>
                </a:r>
                <a:r>
                  <a:rPr lang="en-IN" dirty="0">
                    <a:solidFill>
                      <a:schemeClr val="tx1"/>
                    </a:solidFill>
                    <a:effectLst/>
                  </a:rPr>
                  <a:t>set S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  <a:effectLst/>
                  </a:rPr>
                  <a:t> A of size at most k+1 such that |N(S)| is at least t.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6" r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1F34F-6814-C1F0-7552-149F77D4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82504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6391B0F-B471-0107-49DA-D82B5522C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24089"/>
          </a:xfrm>
        </p:spPr>
        <p:txBody>
          <a:bodyPr/>
          <a:lstStyle/>
          <a:p>
            <a:b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Outline for +1 Approximation for PVC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A0DD919A-C40E-5556-FDFE-7ED8F7407B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2489" y="1219200"/>
            <a:ext cx="10464800" cy="5410200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  <a:p>
            <a:endParaRPr lang="en-US" altLang="en-US" dirty="0">
              <a:solidFill>
                <a:schemeClr val="tx1"/>
              </a:solidFill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  An algorithm for </a:t>
            </a:r>
            <a:r>
              <a:rPr lang="en-US" altLang="en-US" sz="2800" dirty="0">
                <a:latin typeface="Palatino" pitchFamily="2" charset="77"/>
                <a:ea typeface="Palatino" pitchFamily="2" charset="77"/>
              </a:rPr>
              <a:t>PVC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running in time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f(k)</a:t>
            </a:r>
            <a:r>
              <a:rPr lang="en-US" sz="28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sz="28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that either 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returns that there is no set of size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that covers at least t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edges 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                                               OR</a:t>
            </a:r>
          </a:p>
          <a:p>
            <a:endParaRPr lang="en-US" altLang="en-US" sz="28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outputs a set of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k+1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vertices that covers at least </a:t>
            </a:r>
            <a:r>
              <a:rPr lang="en-US" altLang="en-US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 </a:t>
            </a:r>
            <a:r>
              <a:rPr lang="en-US" altLang="en-US" sz="28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edges. </a:t>
            </a:r>
          </a:p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CAE7DEAF-15C5-3B72-A918-CCCE24674E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F53D3BC6-1559-514C-BDC5-94C578910FA9}" type="slidenum">
              <a:rPr lang="en-US" altLang="en-US" smtClean="0"/>
              <a:pPr/>
              <a:t>46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b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Outline for +1 Approximation for PVC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</p:spPr>
            <p:txBody>
              <a:bodyPr/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Idea: Top k vertices could do the job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Sort the vertices with respect to degree: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, …, </a:t>
                </a:r>
                <a:r>
                  <a:rPr lang="en-US" sz="2400" dirty="0" err="1"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algn="ctr"/>
                <a:endParaRPr lang="en-US" sz="2400" baseline="-250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….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algn="ctr"/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Look at the first k vertices and notice that </a:t>
                </a:r>
              </a:p>
              <a:p>
                <a:pPr algn="ctr"/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(G)-k</a:t>
                </a:r>
                <a:r>
                  <a:rPr lang="en-IN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IN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 </a:t>
                </a:r>
              </a:p>
              <a:p>
                <a:pPr algn="ctr"/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IN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(G)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denotes the maximum of edges covered, taken over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k-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sized subsets of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V(G).]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  <a:blipFill>
                <a:blip r:embed="rId2"/>
                <a:stretch>
                  <a:fillRect l="-971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65315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kumimoji="1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j-cs"/>
              </a:rPr>
              <a:t>Outline for PVC+1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</p:spPr>
            <p:txBody>
              <a:bodyPr/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Idea: Top k vertices could do the job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Sort the vertices with respect to degree: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, …, </a:t>
                </a:r>
                <a:r>
                  <a:rPr lang="en-US" sz="2400" dirty="0" err="1"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baseline="-250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algn="ctr"/>
                <a:endParaRPr lang="en-US" sz="2400" baseline="-250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….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algn="ctr"/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We look at the first k vertices and notice that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(G)-k</a:t>
                </a:r>
                <a:r>
                  <a:rPr lang="en-IN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vi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IN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 </a:t>
                </a:r>
              </a:p>
              <a:p>
                <a:pPr algn="ctr"/>
                <a:endParaRPr lang="en-IN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IN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If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&gt;2k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we are done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S={v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…, 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k+1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}</a:t>
                </a:r>
                <a:endParaRPr lang="en-US" sz="2400" baseline="-250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  <a:blipFill>
                <a:blip r:embed="rId2"/>
                <a:stretch>
                  <a:fillRect l="-971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308062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kumimoji="1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j-cs"/>
              </a:rPr>
              <a:t>Outline for PVC+1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Sort the vertices with respect to degree: </a:t>
                </a:r>
              </a:p>
              <a:p>
                <a:pPr algn="ctr"/>
                <a:endParaRPr lang="en-US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….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We look at the first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vertices and notice that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(G)-k</a:t>
                </a:r>
                <a:r>
                  <a:rPr lang="en-IN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C00000"/>
                            </a:solidFill>
                            <a:latin typeface="Palatino" pitchFamily="2" charset="77"/>
                            <a:ea typeface="Palatino" pitchFamily="2" charset="77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2400" b="0" i="0" baseline="-25000" dirty="0" smtClean="0">
                            <a:solidFill>
                              <a:srgbClr val="C00000"/>
                            </a:solidFill>
                            <a:latin typeface="Palatino" pitchFamily="2" charset="77"/>
                            <a:ea typeface="Palatino" pitchFamily="2" charset="77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IN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(G) </a:t>
                </a:r>
              </a:p>
              <a:p>
                <a:pPr algn="ctr"/>
                <a:endParaRPr lang="en-IN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If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&gt;2k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we are done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S={v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…, 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k+1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}</a:t>
                </a:r>
              </a:p>
              <a:p>
                <a:pPr algn="ctr"/>
                <a:endParaRPr lang="en-IN" sz="2400" dirty="0">
                  <a:solidFill>
                    <a:srgbClr val="C00000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Assume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deg(v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2k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Observation: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There exists an optimal solution containing a vertex from 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S={v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, …,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}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or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2k</a:t>
                </a:r>
                <a:r>
                  <a:rPr 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3.</a:t>
                </a:r>
                <a:endParaRPr lang="en-US" sz="2400" baseline="-250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Later Case: Solve the problem optimally in time </a:t>
                </a:r>
                <a:r>
                  <a:rPr lang="en-IN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O(t)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alt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alt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 </a:t>
                </a:r>
                <a:r>
                  <a:rPr lang="en-US" alt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time. </a:t>
                </a:r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sz="2400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600" y="1151466"/>
                <a:ext cx="10464800" cy="5410200"/>
              </a:xfrm>
              <a:blipFill>
                <a:blip r:embed="rId3"/>
                <a:stretch>
                  <a:fillRect l="-971" t="-1405" b="-2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49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64929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Palatino" pitchFamily="2" charset="77"/>
                <a:ea typeface="Palatino" pitchFamily="2" charset="77"/>
              </a:rPr>
              <a:t>Message of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2800" dirty="0">
                <a:latin typeface="Palatino" pitchFamily="2" charset="77"/>
                <a:ea typeface="Palatino" pitchFamily="2" charset="77"/>
              </a:rPr>
              <a:t>To develop algorithms that are </a:t>
            </a:r>
          </a:p>
          <a:p>
            <a:pPr marL="0" indent="0">
              <a:buNone/>
            </a:pPr>
            <a:endParaRPr lang="en-IN" sz="2800" dirty="0">
              <a:latin typeface="Palatino" pitchFamily="2" charset="77"/>
              <a:ea typeface="Palatino" pitchFamily="2" charset="77"/>
            </a:endParaRPr>
          </a:p>
          <a:p>
            <a:pPr>
              <a:buFont typeface="Wingdings" pitchFamily="2" charset="2"/>
              <a:buChar char="ü"/>
            </a:pPr>
            <a:r>
              <a:rPr lang="en-IN" sz="2800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faster</a:t>
            </a:r>
            <a:r>
              <a:rPr lang="en-IN" sz="2800" dirty="0">
                <a:latin typeface="Palatino" pitchFamily="2" charset="77"/>
                <a:ea typeface="Palatino" pitchFamily="2" charset="77"/>
              </a:rPr>
              <a:t> than known FPT algorithms and </a:t>
            </a:r>
          </a:p>
          <a:p>
            <a:pPr>
              <a:buFont typeface="Wingdings" pitchFamily="2" charset="2"/>
              <a:buChar char="ü"/>
            </a:pPr>
            <a:r>
              <a:rPr lang="en-IN" sz="2800" dirty="0">
                <a:latin typeface="Palatino" pitchFamily="2" charset="77"/>
                <a:ea typeface="Palatino" pitchFamily="2" charset="77"/>
              </a:rPr>
              <a:t>achieve </a:t>
            </a:r>
            <a:r>
              <a:rPr lang="en-IN" sz="2800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better approximation factors </a:t>
            </a:r>
            <a:r>
              <a:rPr lang="en-IN" sz="2800" dirty="0">
                <a:latin typeface="Palatino" pitchFamily="2" charset="77"/>
                <a:ea typeface="Palatino" pitchFamily="2" charset="77"/>
              </a:rPr>
              <a:t>than what is possible in polynomial time.</a:t>
            </a:r>
          </a:p>
          <a:p>
            <a:pPr marL="0" indent="0">
              <a:buNone/>
            </a:pPr>
            <a:endParaRPr lang="en-IN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algn="ctr">
              <a:buFont typeface="Wingdings" pitchFamily="2" charset="2"/>
              <a:buChar char="ü"/>
            </a:pPr>
            <a:r>
              <a:rPr lang="en-IN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Or find reasons for our failure to do so!</a:t>
            </a:r>
            <a:endParaRPr lang="nb-NO" sz="28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07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PVC 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Idea: Top k vertices could do the job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Sort the vertices with respect to degree: 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v</a:t>
                </a:r>
                <a:r>
                  <a:rPr lang="en-US" baseline="-25000" dirty="0"/>
                  <a:t>1</a:t>
                </a:r>
                <a:r>
                  <a:rPr lang="en-US" dirty="0"/>
                  <a:t>, v</a:t>
                </a:r>
                <a:r>
                  <a:rPr lang="en-US" baseline="-25000" dirty="0"/>
                  <a:t> 2</a:t>
                </a:r>
                <a:r>
                  <a:rPr lang="en-US" dirty="0"/>
                  <a:t>, …, 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 </a:t>
                </a:r>
              </a:p>
              <a:p>
                <a:pPr algn="ctr"/>
                <a:endParaRPr lang="en-US" baseline="-25000" dirty="0"/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….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deg(</a:t>
                </a:r>
                <a:r>
                  <a:rPr lang="en-US" dirty="0" err="1">
                    <a:solidFill>
                      <a:srgbClr val="C00000"/>
                    </a:solidFill>
                  </a:rPr>
                  <a:t>v</a:t>
                </a:r>
                <a:r>
                  <a:rPr lang="en-US" baseline="-25000" dirty="0" err="1">
                    <a:solidFill>
                      <a:srgbClr val="C00000"/>
                    </a:solidFill>
                  </a:rPr>
                  <a:t>n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We look at the first k vertices and notice that </a:t>
                </a:r>
              </a:p>
              <a:p>
                <a:pPr algn="ctr"/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IN" dirty="0" err="1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(G)-k</a:t>
                </a:r>
                <a:r>
                  <a:rPr lang="en-IN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 </a:t>
                </a:r>
              </a:p>
              <a:p>
                <a:pPr algn="ctr"/>
                <a:endParaRPr lang="en-IN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dirty="0"/>
                  <a:t>If deg(v</a:t>
                </a:r>
                <a:r>
                  <a:rPr lang="en-US" baseline="-25000" dirty="0"/>
                  <a:t>k+1</a:t>
                </a:r>
                <a:r>
                  <a:rPr lang="en-US" dirty="0"/>
                  <a:t>) &gt;2k</a:t>
                </a:r>
                <a:r>
                  <a:rPr lang="en-US" baseline="30000" dirty="0"/>
                  <a:t>2</a:t>
                </a:r>
                <a:r>
                  <a:rPr lang="en-US" dirty="0"/>
                  <a:t>, we are done</a:t>
                </a:r>
              </a:p>
              <a:p>
                <a:pPr algn="ctr">
                  <a:defRPr/>
                </a:pPr>
                <a:r>
                  <a:rPr lang="en-US" dirty="0"/>
                  <a:t>S={</a:t>
                </a:r>
                <a:r>
                  <a:rPr lang="en-US" dirty="0">
                    <a:latin typeface="Comic Sans MS"/>
                  </a:rPr>
                  <a:t>v</a:t>
                </a:r>
                <a:r>
                  <a:rPr lang="en-US" baseline="-25000" dirty="0">
                    <a:latin typeface="Comic Sans MS"/>
                  </a:rPr>
                  <a:t>1</a:t>
                </a:r>
                <a:r>
                  <a:rPr lang="en-US" dirty="0">
                    <a:latin typeface="Comic Sans MS"/>
                  </a:rPr>
                  <a:t>, v</a:t>
                </a:r>
                <a:r>
                  <a:rPr lang="en-US" baseline="-25000" dirty="0">
                    <a:latin typeface="Comic Sans MS"/>
                  </a:rPr>
                  <a:t> 2</a:t>
                </a:r>
                <a:r>
                  <a:rPr lang="en-US" dirty="0">
                    <a:latin typeface="Comic Sans MS"/>
                  </a:rPr>
                  <a:t>, …, v</a:t>
                </a:r>
                <a:r>
                  <a:rPr lang="en-US" baseline="-25000" dirty="0">
                    <a:latin typeface="Comic Sans MS"/>
                  </a:rPr>
                  <a:t>k+1 </a:t>
                </a:r>
                <a:r>
                  <a:rPr lang="en-US" dirty="0">
                    <a:latin typeface="Comic Sans MS"/>
                  </a:rPr>
                  <a:t>}</a:t>
                </a:r>
                <a:endParaRPr lang="en-US" baseline="-25000" dirty="0">
                  <a:latin typeface="Comic Sans MS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542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PVC 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Idea: Top k vertices could do the job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Sort the vertices with respect to degree: 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v</a:t>
                </a:r>
                <a:r>
                  <a:rPr lang="en-US" baseline="-25000" dirty="0"/>
                  <a:t>1</a:t>
                </a:r>
                <a:r>
                  <a:rPr lang="en-US" dirty="0"/>
                  <a:t>, v</a:t>
                </a:r>
                <a:r>
                  <a:rPr lang="en-US" baseline="-25000" dirty="0"/>
                  <a:t> 2</a:t>
                </a:r>
                <a:r>
                  <a:rPr lang="en-US" dirty="0"/>
                  <a:t>, …, 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 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….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deg(</a:t>
                </a:r>
                <a:r>
                  <a:rPr lang="en-US" dirty="0" err="1">
                    <a:solidFill>
                      <a:srgbClr val="C00000"/>
                    </a:solidFill>
                  </a:rPr>
                  <a:t>v</a:t>
                </a:r>
                <a:r>
                  <a:rPr lang="en-US" baseline="-25000" dirty="0" err="1">
                    <a:solidFill>
                      <a:srgbClr val="C00000"/>
                    </a:solidFill>
                  </a:rPr>
                  <a:t>n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We look at the first k vertices and notice that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IN" dirty="0" err="1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(G)-k</a:t>
                </a:r>
                <a:r>
                  <a:rPr lang="en-IN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 </a:t>
                </a:r>
              </a:p>
              <a:p>
                <a:pPr algn="ctr"/>
                <a:endParaRPr lang="en-IN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Assume deg(v</a:t>
                </a:r>
                <a:r>
                  <a:rPr lang="en-US" baseline="-25000" dirty="0"/>
                  <a:t>k+1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2k</a:t>
                </a:r>
                <a:r>
                  <a:rPr lang="en-US" baseline="30000" dirty="0"/>
                  <a:t>2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Question: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2k</a:t>
                </a:r>
                <a:r>
                  <a:rPr lang="en-US" baseline="30000" dirty="0"/>
                  <a:t>3</a:t>
                </a:r>
                <a:r>
                  <a:rPr lang="en-US" dirty="0"/>
                  <a:t> ?</a:t>
                </a:r>
              </a:p>
              <a:p>
                <a:r>
                  <a:rPr lang="en-US" dirty="0"/>
                  <a:t>Yes: </a:t>
                </a:r>
                <a:r>
                  <a:rPr lang="en-IN" dirty="0" err="1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2k</a:t>
                </a:r>
                <a:r>
                  <a:rPr lang="en-US" baseline="30000" dirty="0"/>
                  <a:t>3</a:t>
                </a:r>
                <a:r>
                  <a:rPr lang="en-US" dirty="0"/>
                  <a:t> +k</a:t>
                </a:r>
                <a:r>
                  <a:rPr lang="en-US" baseline="30000" dirty="0"/>
                  <a:t>2 </a:t>
                </a:r>
                <a:r>
                  <a:rPr lang="en-US" dirty="0"/>
                  <a:t> =t </a:t>
                </a:r>
              </a:p>
              <a:p>
                <a:endParaRPr lang="en-US" baseline="30000" dirty="0"/>
              </a:p>
              <a:p>
                <a:r>
                  <a:rPr lang="en-US" dirty="0"/>
                  <a:t>Solve the problem optimally in time </a:t>
                </a:r>
                <a:r>
                  <a:rPr lang="en-IN" altLang="en-US" dirty="0">
                    <a:solidFill>
                      <a:srgbClr val="000000"/>
                    </a:solidFill>
                    <a:latin typeface="Comic Sans MS"/>
                  </a:rPr>
                  <a:t>2</a:t>
                </a:r>
                <a:r>
                  <a:rPr lang="en-IN" altLang="en-US" baseline="30000" dirty="0">
                    <a:solidFill>
                      <a:srgbClr val="000000"/>
                    </a:solidFill>
                    <a:latin typeface="Comic Sans MS"/>
                  </a:rPr>
                  <a:t>O(t)</a:t>
                </a:r>
                <a:r>
                  <a:rPr lang="en-US" altLang="en-US" dirty="0">
                    <a:solidFill>
                      <a:srgbClr val="000000"/>
                    </a:solidFill>
                    <a:latin typeface="Comic Sans MS"/>
                  </a:rPr>
                  <a:t> </a:t>
                </a:r>
                <a:r>
                  <a:rPr lang="en-US" altLang="en-US" dirty="0" err="1">
                    <a:solidFill>
                      <a:srgbClr val="000000"/>
                    </a:solidFill>
                    <a:latin typeface="Comic Sans MS"/>
                  </a:rPr>
                  <a:t>n</a:t>
                </a:r>
                <a:r>
                  <a:rPr lang="en-US" altLang="en-US" baseline="30000" dirty="0" err="1">
                    <a:solidFill>
                      <a:srgbClr val="000000"/>
                    </a:solidFill>
                    <a:latin typeface="Comic Sans MS"/>
                  </a:rPr>
                  <a:t>O</a:t>
                </a:r>
                <a:r>
                  <a:rPr lang="en-US" altLang="en-US" baseline="30000" dirty="0">
                    <a:solidFill>
                      <a:srgbClr val="000000"/>
                    </a:solidFill>
                    <a:latin typeface="Comic Sans MS"/>
                  </a:rPr>
                  <a:t>(1) </a:t>
                </a:r>
                <a:r>
                  <a:rPr lang="en-US" altLang="en-US" dirty="0">
                    <a:solidFill>
                      <a:srgbClr val="000000"/>
                    </a:solidFill>
                    <a:latin typeface="Comic Sans MS"/>
                  </a:rPr>
                  <a:t>time.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6" b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7402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9F90-DD2E-FD82-ED51-6375AC18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PVC 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Idea: Top k vertices could do the job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Sort the vertices with respect to degree: 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v</a:t>
                </a:r>
                <a:r>
                  <a:rPr lang="en-US" baseline="-25000" dirty="0"/>
                  <a:t>1</a:t>
                </a:r>
                <a:r>
                  <a:rPr lang="en-US" dirty="0"/>
                  <a:t>, v</a:t>
                </a:r>
                <a:r>
                  <a:rPr lang="en-US" baseline="-25000" dirty="0"/>
                  <a:t> 2</a:t>
                </a:r>
                <a:r>
                  <a:rPr lang="en-US" dirty="0"/>
                  <a:t>, …, 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 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deg(v</a:t>
                </a:r>
                <a:r>
                  <a:rPr lang="en-US" baseline="-25000" dirty="0">
                    <a:solidFill>
                      <a:srgbClr val="C00000"/>
                    </a:solidFill>
                  </a:rPr>
                  <a:t>2</a:t>
                </a:r>
                <a:r>
                  <a:rPr lang="en-US" dirty="0">
                    <a:solidFill>
                      <a:srgbClr val="C0000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….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deg(</a:t>
                </a:r>
                <a:r>
                  <a:rPr lang="en-US" dirty="0" err="1">
                    <a:solidFill>
                      <a:srgbClr val="C00000"/>
                    </a:solidFill>
                  </a:rPr>
                  <a:t>v</a:t>
                </a:r>
                <a:r>
                  <a:rPr lang="en-US" baseline="-25000" dirty="0" err="1">
                    <a:solidFill>
                      <a:srgbClr val="C00000"/>
                    </a:solidFill>
                  </a:rPr>
                  <a:t>n</a:t>
                </a:r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  <a:r>
                  <a:rPr lang="en-US" dirty="0"/>
                  <a:t>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We look at the first k vertices and notice that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IN" dirty="0" err="1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(G)-k</a:t>
                </a:r>
                <a:r>
                  <a:rPr lang="en-IN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deg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dirty="0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 </a:t>
                </a:r>
              </a:p>
              <a:p>
                <a:pPr algn="ctr"/>
                <a:endParaRPr lang="en-IN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Assume deg(v</a:t>
                </a:r>
                <a:r>
                  <a:rPr lang="en-US" baseline="-25000" dirty="0"/>
                  <a:t>k+1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2k</a:t>
                </a:r>
                <a:r>
                  <a:rPr lang="en-US" baseline="30000" dirty="0"/>
                  <a:t>2</a:t>
                </a:r>
                <a:r>
                  <a:rPr lang="en-US" dirty="0"/>
                  <a:t> and </a:t>
                </a:r>
                <a:r>
                  <a:rPr lang="en-IN" dirty="0" err="1">
                    <a:solidFill>
                      <a:schemeClr val="tx1"/>
                    </a:solidFill>
                  </a:rPr>
                  <a:t>OPT</a:t>
                </a:r>
                <a:r>
                  <a:rPr lang="en-IN" baseline="-25000" dirty="0" err="1">
                    <a:solidFill>
                      <a:schemeClr val="tx1"/>
                    </a:solidFill>
                  </a:rPr>
                  <a:t>k</a:t>
                </a:r>
                <a:r>
                  <a:rPr lang="en-IN" dirty="0">
                    <a:solidFill>
                      <a:schemeClr val="tx1"/>
                    </a:solidFill>
                  </a:rPr>
                  <a:t> (G) &gt; </a:t>
                </a:r>
                <a:r>
                  <a:rPr lang="en-US" dirty="0"/>
                  <a:t>2k</a:t>
                </a:r>
                <a:r>
                  <a:rPr lang="en-US" baseline="30000" dirty="0"/>
                  <a:t>3</a:t>
                </a:r>
                <a:r>
                  <a:rPr lang="en-US" dirty="0"/>
                  <a:t> +k</a:t>
                </a:r>
                <a:r>
                  <a:rPr lang="en-US" baseline="30000" dirty="0"/>
                  <a:t>2 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Observation: </a:t>
                </a:r>
                <a:r>
                  <a:rPr lang="en-US" dirty="0">
                    <a:solidFill>
                      <a:srgbClr val="C00000"/>
                    </a:solidFill>
                  </a:rPr>
                  <a:t>There exists an optimal solution containing a vertex from  S={</a:t>
                </a:r>
                <a:r>
                  <a:rPr lang="en-US" dirty="0">
                    <a:solidFill>
                      <a:srgbClr val="C00000"/>
                    </a:solidFill>
                    <a:latin typeface="Comic Sans MS"/>
                  </a:rPr>
                  <a:t>v</a:t>
                </a:r>
                <a:r>
                  <a:rPr lang="en-US" baseline="-25000" dirty="0">
                    <a:solidFill>
                      <a:srgbClr val="C00000"/>
                    </a:solidFill>
                    <a:latin typeface="Comic Sans MS"/>
                  </a:rPr>
                  <a:t>1</a:t>
                </a:r>
                <a:r>
                  <a:rPr lang="en-US" dirty="0">
                    <a:solidFill>
                      <a:srgbClr val="C00000"/>
                    </a:solidFill>
                    <a:latin typeface="Comic Sans MS"/>
                  </a:rPr>
                  <a:t>, v</a:t>
                </a:r>
                <a:r>
                  <a:rPr lang="en-US" baseline="-25000" dirty="0">
                    <a:solidFill>
                      <a:srgbClr val="C00000"/>
                    </a:solidFill>
                    <a:latin typeface="Comic Sans MS"/>
                  </a:rPr>
                  <a:t> 2</a:t>
                </a:r>
                <a:r>
                  <a:rPr lang="en-US" dirty="0">
                    <a:solidFill>
                      <a:srgbClr val="C00000"/>
                    </a:solidFill>
                    <a:latin typeface="Comic Sans MS"/>
                  </a:rPr>
                  <a:t>, …, v</a:t>
                </a:r>
                <a:r>
                  <a:rPr lang="en-US" baseline="-25000" dirty="0">
                    <a:solidFill>
                      <a:srgbClr val="C00000"/>
                    </a:solidFill>
                    <a:latin typeface="Comic Sans MS"/>
                  </a:rPr>
                  <a:t>k </a:t>
                </a:r>
                <a:r>
                  <a:rPr lang="en-US" dirty="0">
                    <a:solidFill>
                      <a:srgbClr val="C00000"/>
                    </a:solidFill>
                    <a:latin typeface="Comic Sans MS"/>
                  </a:rPr>
                  <a:t>}!</a:t>
                </a:r>
                <a:endParaRPr lang="en-US" baseline="-25000" dirty="0">
                  <a:solidFill>
                    <a:srgbClr val="C00000"/>
                  </a:solidFill>
                  <a:latin typeface="Comic Sans MS"/>
                </a:endParaRPr>
              </a:p>
              <a:p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17E55-8475-7273-43F4-B1AFACBE06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0949-6F4D-15E8-CEE8-5DB08554E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819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DDB7-E2BA-4E7D-FEA8-2AA5B92C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8373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Outline for PVC +1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854A9-2C29-52B6-4EEA-E057B99AC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sz="3600" dirty="0"/>
              </a:p>
              <a:p>
                <a:pPr algn="ctr"/>
                <a:endParaRPr lang="en-US" sz="3600" dirty="0"/>
              </a:p>
              <a:p>
                <a:pPr algn="ctr"/>
                <a:endParaRPr lang="en-US" sz="3600" dirty="0"/>
              </a:p>
              <a:p>
                <a:pPr algn="ctr"/>
                <a:endParaRPr lang="en-US" sz="36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3600" dirty="0">
                    <a:latin typeface="Palatino" pitchFamily="2" charset="77"/>
                    <a:ea typeface="Palatino" pitchFamily="2" charset="77"/>
                  </a:rPr>
                  <a:t>(</a:t>
                </a:r>
                <a:r>
                  <a:rPr lang="en-US" sz="3600" dirty="0" err="1">
                    <a:latin typeface="Palatino" pitchFamily="2" charset="77"/>
                    <a:ea typeface="Palatino" pitchFamily="2" charset="77"/>
                  </a:rPr>
                  <a:t>G,k</a:t>
                </a:r>
                <a:r>
                  <a:rPr lang="en-US" sz="3600" dirty="0">
                    <a:latin typeface="Palatino" pitchFamily="2" charset="77"/>
                    <a:ea typeface="Palatino" pitchFamily="2" charset="77"/>
                  </a:rPr>
                  <a:t>) is a yes-instance </a:t>
                </a:r>
              </a:p>
              <a:p>
                <a:pPr algn="ctr"/>
                <a:endParaRPr lang="en-US" sz="36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sz="36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3600" dirty="0">
                    <a:latin typeface="Palatino" pitchFamily="2" charset="77"/>
                    <a:ea typeface="Palatino" pitchFamily="2" charset="77"/>
                  </a:rPr>
                  <a:t>if and only if</a:t>
                </a:r>
              </a:p>
              <a:p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endParaRPr lang="en-US" sz="6000" dirty="0"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6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⋁</m:t>
                    </m:r>
                  </m:oMath>
                </a14:m>
                <a:r>
                  <a:rPr lang="en-US" sz="3600" dirty="0">
                    <a:latin typeface="Palatino" pitchFamily="2" charset="77"/>
                    <a:ea typeface="Palatino" pitchFamily="2" charset="77"/>
                  </a:rPr>
                  <a:t>(G-v,k-1) is a yes-instance </a:t>
                </a:r>
              </a:p>
              <a:p>
                <a:r>
                  <a:rPr lang="en-US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            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v in S={v</a:t>
                </a:r>
                <a:r>
                  <a:rPr lang="en-US" sz="2000" baseline="-25000" dirty="0"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, v</a:t>
                </a:r>
                <a:r>
                  <a:rPr lang="en-US" sz="2000" baseline="-25000" dirty="0">
                    <a:latin typeface="Palatino" pitchFamily="2" charset="77"/>
                    <a:ea typeface="Palatino" pitchFamily="2" charset="77"/>
                  </a:rPr>
                  <a:t> 2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, …, </a:t>
                </a:r>
                <a:r>
                  <a:rPr lang="en-US" sz="2000" dirty="0" err="1"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000" baseline="-25000" dirty="0" err="1"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000" baseline="-250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000" dirty="0">
                    <a:latin typeface="Palatino" pitchFamily="2" charset="77"/>
                    <a:ea typeface="Palatino" pitchFamily="2" charset="77"/>
                  </a:rPr>
                  <a:t>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854A9-2C29-52B6-4EEA-E057B99AC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5E921-05D4-DA80-49A3-C88E937AC8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8455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4F2E-25FF-A846-3131-B85854FC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9"/>
            <a:ext cx="12192000" cy="1080911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Outline for PVC +1</a:t>
            </a:r>
            <a:endParaRPr lang="en-US" sz="36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AE3AB-96D3-9FFB-74C8-E3531D382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846666"/>
            <a:ext cx="10464800" cy="5410200"/>
          </a:xfrm>
        </p:spPr>
        <p:txBody>
          <a:bodyPr anchor="ctr"/>
          <a:lstStyle/>
          <a:p>
            <a:endParaRPr lang="en-US" sz="24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T(k)=k T(k-1) + </a:t>
            </a:r>
            <a:r>
              <a:rPr lang="en-US" sz="32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sz="32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2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O(t)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 </a:t>
            </a: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here 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t=O(k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3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).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This solves to </a:t>
            </a:r>
            <a:r>
              <a:rPr lang="en-US" sz="32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</a:t>
            </a:r>
            <a:r>
              <a:rPr lang="en-US" sz="3200" baseline="30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(1)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2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O(t</a:t>
            </a:r>
            <a:r>
              <a:rPr lang="en-US" sz="3200" baseline="30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)</a:t>
            </a: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, here 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t=O(k</a:t>
            </a:r>
            <a:r>
              <a:rPr lang="en-US" sz="32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3</a:t>
            </a:r>
            <a:r>
              <a:rPr lang="en-US" sz="32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). </a:t>
            </a:r>
          </a:p>
          <a:p>
            <a:pPr algn="ctr">
              <a:defRPr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90DBA-AF22-10A1-8215-940E0C31C9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2456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8BE9-CC17-F712-05A7-B4950ACD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0414"/>
          </a:xfrm>
        </p:spPr>
        <p:txBody>
          <a:bodyPr/>
          <a:lstStyle/>
          <a:p>
            <a:b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Our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RBDS-Approximating Covered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FPT-AS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when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is a  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8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dd</a:t>
                </a:r>
                <a:r>
                  <a:rPr lang="en-US" sz="28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-free bipartite graph. The algorithm runs in time </a:t>
                </a:r>
              </a:p>
              <a:p>
                <a:endParaRPr lang="en-US" sz="28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                                    (dk/c)</a:t>
                </a:r>
                <a:r>
                  <a:rPr lang="en-US" sz="28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O(dk) </a:t>
                </a:r>
                <a:r>
                  <a:rPr lang="en-US" sz="28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8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sz="28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. </a:t>
                </a:r>
                <a:endParaRPr lang="en-US" sz="2800" baseline="-250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Given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 </a:t>
                </a:r>
                <a:r>
                  <a:rPr 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and c returns a 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set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 </a:t>
                </a:r>
                <a14:m>
                  <m:oMath xmlns:m="http://schemas.openxmlformats.org/officeDocument/2006/math">
                    <m:r>
                      <a:rPr lang="en-IN" sz="2800" b="0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A 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of size at most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such that</a:t>
                </a:r>
              </a:p>
              <a:p>
                <a:pPr algn="ctr"/>
                <a:endParaRPr lang="en-IN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IN" sz="28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|N(S)|</a:t>
                </a:r>
                <a14:m>
                  <m:oMath xmlns:m="http://schemas.openxmlformats.org/officeDocument/2006/math">
                    <m:r>
                      <a:rPr lang="en-IN" sz="2800" b="0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(1-c)</a:t>
                </a:r>
                <a:r>
                  <a:rPr lang="en-IN" sz="28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8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8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(G) </a:t>
                </a:r>
                <a:endParaRPr lang="en-IN" sz="28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US" sz="28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1F34F-6814-C1F0-7552-149F77D4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680466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DF65-A126-CB15-E30B-7A90E073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49776B9-277A-CC8B-78E7-5527C0BC5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4" b="1599"/>
          <a:stretch/>
        </p:blipFill>
        <p:spPr>
          <a:xfrm>
            <a:off x="1" y="-112890"/>
            <a:ext cx="12067822" cy="69708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7886-1027-02AA-7E9B-35110F2B3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82348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BBC0-8FA1-6854-AE7A-3E047BC7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D7B1A-6D83-3E3E-5F50-640E3835B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57</a:t>
            </a:fld>
            <a:endParaRPr lang="en-US" altLang="en-US" sz="140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6D87BC90-B565-95A7-68B8-9868019B3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4760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1053-1415-68F6-5B4C-04EBB6ED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A7824A7-5E90-ACDC-5097-6E63588CE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" y="0"/>
            <a:ext cx="12179213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F3F9E-222D-8A6F-1FA7-08CB996732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7081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3011-6441-25FE-A59D-1D801545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E60AC11-C867-9A11-F7FF-6ED1C64EC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EB223-6C67-6508-5307-B82B431280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59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6111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4E39-B7AD-6E7B-2E0B-2D4FCC41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Maximum Coverage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A0C83-61A5-268D-6577-A138C6FF8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en-US" sz="2400" b="1" dirty="0">
              <a:solidFill>
                <a:srgbClr val="002060"/>
              </a:solidFill>
            </a:endParaRPr>
          </a:p>
          <a:p>
            <a:r>
              <a:rPr lang="en-US" altLang="en-US" sz="2400" b="1" dirty="0">
                <a:solidFill>
                  <a:srgbClr val="002060"/>
                </a:solidFill>
              </a:rPr>
              <a:t>Input</a:t>
            </a:r>
            <a:r>
              <a:rPr lang="en-US" altLang="en-US" sz="2400" dirty="0">
                <a:solidFill>
                  <a:srgbClr val="002060"/>
                </a:solidFill>
              </a:rPr>
              <a:t>:  </a:t>
            </a:r>
            <a:r>
              <a:rPr lang="en-US" altLang="en-US" dirty="0">
                <a:solidFill>
                  <a:schemeClr val="tx1"/>
                </a:solidFill>
              </a:rPr>
              <a:t>A universe U of n elements and m subsets  F={S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S</a:t>
            </a:r>
            <a:r>
              <a:rPr lang="en-US" altLang="en-US" baseline="-25000" dirty="0">
                <a:solidFill>
                  <a:schemeClr val="tx1"/>
                </a:solidFill>
              </a:rPr>
              <a:t>2</a:t>
            </a:r>
            <a:r>
              <a:rPr lang="en-US" altLang="en-US" dirty="0">
                <a:solidFill>
                  <a:schemeClr val="tx1"/>
                </a:solidFill>
              </a:rPr>
              <a:t>,….,</a:t>
            </a:r>
            <a:r>
              <a:rPr lang="en-US" altLang="en-US" dirty="0" err="1">
                <a:solidFill>
                  <a:schemeClr val="tx1"/>
                </a:solidFill>
              </a:rPr>
              <a:t>S</a:t>
            </a:r>
            <a:r>
              <a:rPr lang="en-US" altLang="en-US" baseline="-25000" dirty="0" err="1">
                <a:solidFill>
                  <a:schemeClr val="tx1"/>
                </a:solidFill>
              </a:rPr>
              <a:t>m</a:t>
            </a:r>
            <a:r>
              <a:rPr lang="en-US" altLang="en-US" dirty="0">
                <a:solidFill>
                  <a:schemeClr val="tx1"/>
                </a:solidFill>
              </a:rPr>
              <a:t>} and an integer k.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Maximum Coverage Problem: </a:t>
            </a:r>
            <a:r>
              <a:rPr lang="en-US" altLang="en-US" dirty="0">
                <a:solidFill>
                  <a:srgbClr val="000000"/>
                </a:solidFill>
              </a:rPr>
              <a:t>Find k sets such that its union is as large as possible. 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Set Cover: </a:t>
            </a:r>
            <a:r>
              <a:rPr lang="en-US" altLang="en-US" dirty="0">
                <a:solidFill>
                  <a:schemeClr val="tx1"/>
                </a:solidFill>
              </a:rPr>
              <a:t>Find a minimum number of sets such that its union covers the universe U.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23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DFBD-511D-256A-8E6E-4D618075E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1E1FA82-FFAE-FA96-69E2-8404FCA2A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2"/>
            <a:ext cx="12192000" cy="68592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4607F-C81B-D575-B439-390026C714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04147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E9AF-16D7-89D4-44F8-9ADE513D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3692607-808E-65A2-70CF-D0F52E286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8644" cy="68967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F610-C8E4-EA77-ECFE-05D8CC5F8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28000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DE94-9E7D-ABA5-C5AD-13F11B5D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D2CB5E9-7206-60BF-53EF-ECEE58F81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3200" cy="68579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3F24A-34F1-EEF4-4A6F-29B97CD7B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63966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036D3-855E-2674-A42C-8D6831D7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F0483-E501-C9C2-B8AC-39BFEC954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63</a:t>
            </a:fld>
            <a:endParaRPr lang="en-US" altLang="en-US" sz="1400"/>
          </a:p>
        </p:txBody>
      </p:sp>
      <p:pic>
        <p:nvPicPr>
          <p:cNvPr id="9" name="Content Placeholder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7F74692-2F9C-5AF0-80E3-E6D46966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33515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469D-D2D5-949D-777D-3AACDDEF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8FDD6A3-4CC4-2548-EEFB-A6911F5BF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6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601F-691F-5033-E6F4-A7B473325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782102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9BA2-A3F0-77EC-6100-57614CD6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35714-6BF5-273E-2AD7-FB64A9655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65</a:t>
            </a:fld>
            <a:endParaRPr lang="en-US" altLang="en-US" sz="1400"/>
          </a:p>
        </p:txBody>
      </p:sp>
      <p:pic>
        <p:nvPicPr>
          <p:cNvPr id="9" name="Content Placeholder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E3A26D6-37C6-F125-04A4-4AF2DF157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200" cy="6831325"/>
          </a:xfrm>
        </p:spPr>
      </p:pic>
    </p:spTree>
    <p:extLst>
      <p:ext uri="{BB962C8B-B14F-4D97-AF65-F5344CB8AC3E}">
        <p14:creationId xmlns:p14="http://schemas.microsoft.com/office/powerpoint/2010/main" val="29881768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CFD5-0084-4A8B-2EA9-17793F74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1FDDE46-5E81-51A4-ACA3-907DCF547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BCB92-D473-BE5F-80E1-BB901FEF8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230960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A04B-8304-4108-22B7-3E9B9A88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for Approximating Covered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F605-DC59-C3CD-F5BC-7EA71934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 v be a vertex of the highest degree in A. That is, it is one of the vertex of highest degree in A. 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 S be an optimal solution. Why is v not in S? </a:t>
            </a:r>
          </a:p>
          <a:p>
            <a:pPr>
              <a:buSzPct val="150000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If every vertex in A covers only ``tiny” (need to be quantified) of N(v). Then, </a:t>
            </a:r>
          </a:p>
          <a:p>
            <a:pPr algn="ctr">
              <a:buSzPct val="150000"/>
            </a:pPr>
            <a:r>
              <a:rPr lang="en-US" dirty="0">
                <a:solidFill>
                  <a:schemeClr val="tx1"/>
                </a:solidFill>
              </a:rPr>
              <a:t>S-any vertex + v </a:t>
            </a:r>
          </a:p>
          <a:p>
            <a:pPr algn="ctr">
              <a:buSzPct val="150000"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buSzPct val="150000"/>
            </a:pPr>
            <a:r>
              <a:rPr lang="en-US" dirty="0">
                <a:solidFill>
                  <a:schemeClr val="tx1"/>
                </a:solidFill>
              </a:rPr>
              <a:t>is a good proposal for an approximate solution. </a:t>
            </a:r>
          </a:p>
          <a:p>
            <a:pPr algn="ctr">
              <a:buSzPct val="150000"/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buSzPct val="150000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this tiny is quantified, then we can conclude that there exists an approximate solution that contains v. </a:t>
            </a:r>
          </a:p>
          <a:p>
            <a:pPr>
              <a:buSzPct val="150000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means delete v and look for solution of size k-1 in G-N[v]. 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50000"/>
            </a:pPr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598D0-C069-BDED-E2EA-6F4F5A19E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4904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0A04B-8304-4108-22B7-3E9B9A88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for Approximating Covered Object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F605-DC59-C3CD-F5BC-7EA71934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 v be a vertex of the highest degree in A. That is, it is one of the vertex of highest degree in A. </a:t>
            </a:r>
          </a:p>
          <a:p>
            <a:pPr>
              <a:buSzPct val="150000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If every vertex in A covers only ``tiny” (need to be quantified) of N(v). Then, S - any vertex + v is a good proposal for an approximate solution.  This case does not occur!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How many vertices in A can see large number of vertices in N(v)? Given that G is a </a:t>
            </a:r>
            <a:r>
              <a:rPr lang="en-US" dirty="0" err="1">
                <a:solidFill>
                  <a:srgbClr val="C00000"/>
                </a:solidFill>
              </a:rPr>
              <a:t>K</a:t>
            </a:r>
            <a:r>
              <a:rPr lang="en-US" baseline="-25000" dirty="0" err="1">
                <a:solidFill>
                  <a:srgbClr val="C00000"/>
                </a:solidFill>
              </a:rPr>
              <a:t>dd</a:t>
            </a:r>
            <a:r>
              <a:rPr lang="en-US" baseline="-25000" dirty="0">
                <a:solidFill>
                  <a:srgbClr val="C00000"/>
                </a:solidFill>
              </a:rPr>
              <a:t>  </a:t>
            </a:r>
            <a:r>
              <a:rPr lang="en-US" dirty="0">
                <a:solidFill>
                  <a:srgbClr val="C00000"/>
                </a:solidFill>
              </a:rPr>
              <a:t>-free bipartite graph.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this is small f(</a:t>
            </a:r>
            <a:r>
              <a:rPr lang="en-US" dirty="0" err="1">
                <a:solidFill>
                  <a:schemeClr val="tx1"/>
                </a:solidFill>
              </a:rPr>
              <a:t>k,d,epsilon</a:t>
            </a:r>
            <a:r>
              <a:rPr lang="en-US" dirty="0">
                <a:solidFill>
                  <a:schemeClr val="tx1"/>
                </a:solidFill>
              </a:rPr>
              <a:t>) – branch on them and recurse!</a:t>
            </a:r>
            <a:endParaRPr lang="en-US" dirty="0"/>
          </a:p>
          <a:p>
            <a:pPr>
              <a:buSzPct val="150000"/>
            </a:pPr>
            <a:endParaRPr lang="en-US" dirty="0"/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598D0-C069-BDED-E2EA-6F4F5A19E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8552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82EE-3F72-04E9-5144-7C592A30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1080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High Degree Vertices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639DA-280F-3D34-01D4-B1A9B1BF2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69</a:t>
            </a:fld>
            <a:endParaRPr lang="en-US" altLang="en-US" sz="14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FDFF15-1D35-4649-6C4C-440B4380E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380" y="1158637"/>
            <a:ext cx="9996406" cy="1880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7FBC8-2CE7-551B-6804-BBF55A483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36" y="4773478"/>
            <a:ext cx="9413546" cy="1062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5E6CA-1F81-2A52-9F78-6004D37286C6}"/>
              </a:ext>
            </a:extLst>
          </p:cNvPr>
          <p:cNvSpPr txBox="1"/>
          <p:nvPr/>
        </p:nvSpPr>
        <p:spPr>
          <a:xfrm>
            <a:off x="0" y="387654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             In general, the above set is not bounded</a:t>
            </a:r>
            <a:r>
              <a:rPr lang="en-US" dirty="0">
                <a:solidFill>
                  <a:srgbClr val="003399"/>
                </a:solidFill>
                <a:latin typeface="Palatino" pitchFamily="2" charset="77"/>
                <a:ea typeface="Palatino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446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59820DF-D107-8C89-0EE3-C52671B46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18"/>
            <a:ext cx="12192000" cy="1068634"/>
          </a:xfrm>
          <a:ln>
            <a:noFill/>
          </a:ln>
        </p:spPr>
        <p:txBody>
          <a:bodyPr>
            <a:normAutofit/>
          </a:bodyPr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Maximum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9E9A-97D6-DB88-BC84-54A7058572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2799" y="1068635"/>
            <a:ext cx="10578641" cy="5299113"/>
          </a:xfrm>
          <a:ln>
            <a:noFill/>
          </a:ln>
        </p:spPr>
        <p:txBody>
          <a:bodyPr/>
          <a:lstStyle/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Input: 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A universe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U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of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elements and </a:t>
            </a:r>
            <a:r>
              <a:rPr lang="en-US" altLang="en-US" sz="24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subsets 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F={S</a:t>
            </a:r>
            <a:r>
              <a:rPr lang="en-US" altLang="en-US" sz="24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1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, S</a:t>
            </a:r>
            <a:r>
              <a:rPr lang="en-US" altLang="en-US" sz="24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2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,….,</a:t>
            </a:r>
            <a:r>
              <a:rPr lang="en-US" altLang="en-US" sz="24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S</a:t>
            </a:r>
            <a:r>
              <a:rPr lang="en-US" altLang="en-US" sz="2400" baseline="-25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} 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and an integer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.</a:t>
            </a:r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</a:t>
            </a: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Maximum Coverage Problem: </a:t>
            </a:r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Find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sets such that its union is as large as possible. </a:t>
            </a:r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Set Cover: 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Find a minimum number of sets such that its union covers the universe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U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D72ED8E-D7C9-0976-DCDA-84CE405443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DFF05-CB67-4D47-B6EB-E7008EA283F1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5AEC2F-A8B7-450E-DBE8-D274E5348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919" y="364131"/>
            <a:ext cx="10802318" cy="13157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7A8CA-3265-E1B6-53EA-6CA4194DA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70</a:t>
            </a:fld>
            <a:endParaRPr lang="en-US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C2B94-1522-A19C-0425-3C335ECB035D}"/>
                  </a:ext>
                </a:extLst>
              </p:cNvPr>
              <p:cNvSpPr txBox="1"/>
              <p:nvPr/>
            </p:nvSpPr>
            <p:spPr>
              <a:xfrm>
                <a:off x="614766" y="1441342"/>
                <a:ext cx="11577233" cy="572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be a family of sets  containing all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 </a:t>
                </a:r>
                <a:r>
                  <a:rPr lang="en-IN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1,d</a:t>
                </a:r>
                <a:r>
                  <a:rPr lang="en-IN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present as an induced subgraph 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</a:t>
                </a:r>
              </a:p>
              <a:p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 single vertex comes from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A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the part with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sized subset comes from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B</a:t>
                </a:r>
              </a:p>
              <a:p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   |K| </a:t>
                </a:r>
                <a14:m>
                  <m:oMath xmlns:m="http://schemas.openxmlformats.org/officeDocument/2006/math">
                    <m:r>
                      <a:rPr lang="en-IN" sz="2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(d-1) (|B| choose d) = X</a:t>
                </a:r>
              </a:p>
              <a:p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Any vertex in the above set is has at least 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|B|/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2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neighbours 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B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and thus any set of size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 in N(v) 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together with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contributed to a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 </a:t>
                </a:r>
                <a:r>
                  <a:rPr lang="en-IN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1,d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in the set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Every vertex in the set above, contributes to at least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Y= (|B|/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sz="2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choose d)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sets in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Number of vertices in above set is upper bounded by </a:t>
                </a:r>
                <a:r>
                  <a:rPr lang="en-IN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X/Y.</a:t>
                </a:r>
                <a:r>
                  <a:rPr lang="en-IN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dirty="0">
                  <a:solidFill>
                    <a:srgbClr val="00206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C2B94-1522-A19C-0425-3C335ECB0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66" y="1441342"/>
                <a:ext cx="11577233" cy="5724644"/>
              </a:xfrm>
              <a:prstGeom prst="rect">
                <a:avLst/>
              </a:prstGeom>
              <a:blipFill>
                <a:blip r:embed="rId4"/>
                <a:stretch>
                  <a:fillRect l="-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4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E3F64-4792-D607-37A9-2F4A743C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B3F099-7ED9-74A4-2E5B-86AFCB60C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094705"/>
            <a:ext cx="8096518" cy="51386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3DEB5-FFD9-66EA-EBA5-E652BFEA7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33719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449E-A71A-C388-ADED-6AA6A9BF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sz="3600" dirty="0">
                <a:latin typeface="Palatino" pitchFamily="2" charset="77"/>
                <a:ea typeface="Palatino" pitchFamily="2" charset="77"/>
              </a:rPr>
              <a:t>CNF Formulas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9106C1-4D53-FF9A-80A3-8EAE0F3B12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3600" y="1080000"/>
                <a:ext cx="10464800" cy="5410200"/>
              </a:xfrm>
            </p:spPr>
            <p:txBody>
              <a:bodyPr/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Variables (V):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{x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1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x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2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, … ,</a:t>
                </a:r>
                <a:r>
                  <a:rPr lang="en-US" sz="24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x</a:t>
                </a:r>
                <a:r>
                  <a:rPr lang="en-US" sz="2400" baseline="-25000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}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Clauses: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Formula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: F=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⋀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C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i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over variables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Assignment: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 function from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 to {0,1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}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Satisfying Assignment: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If each clause is satisfied. That is, in each clause one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of the literals  (variables and its negations) is assigned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.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Weight of an Assignment: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Number of variables that are set to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9106C1-4D53-FF9A-80A3-8EAE0F3B1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3600" y="1080000"/>
                <a:ext cx="10464800" cy="5410200"/>
              </a:xfrm>
              <a:blipFill>
                <a:blip r:embed="rId2"/>
                <a:stretch>
                  <a:fillRect l="-971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83D62-AE5E-72F2-BFAE-C14723E9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72</a:t>
            </a:fld>
            <a:endParaRPr lang="en-US" alt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5A728-4F95-043B-96EC-83516C24A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277" y="1931921"/>
            <a:ext cx="299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43A5-A3F8-9D90-5356-D4F4A06A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Max-SAT with Cardinality Constraint (CC)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A613FD-B9D6-4A5C-4A1D-C2AAC974A7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Input: 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 CNF formula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C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i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over variables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V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an integers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t.</a:t>
                </a:r>
              </a:p>
              <a:p>
                <a:endParaRPr lang="en-US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Output: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An assignment of weight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that satisfies at least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t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clauses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.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Parameter: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k, t,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k+t</a:t>
                </a:r>
                <a:endParaRPr lang="en-US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Observe that when negation is not allowed then this is same as 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Partial Hitting Set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or 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Maximum Coverage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!</a:t>
                </a:r>
              </a:p>
              <a:p>
                <a:endParaRPr lang="en-US" sz="28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A613FD-B9D6-4A5C-4A1D-C2AAC974A7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8D9D0-ECFB-C9D7-37D2-58D5FE3F2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73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0842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96D7-49EC-99D1-E8B9-6E83B85C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80000"/>
          </a:xfrm>
        </p:spPr>
        <p:txBody>
          <a:bodyPr/>
          <a:lstStyle/>
          <a:p>
            <a:r>
              <a:rPr lang="en-US" sz="3600" dirty="0">
                <a:latin typeface="Palatino" pitchFamily="2" charset="77"/>
                <a:ea typeface="Palatino" pitchFamily="2" charset="77"/>
              </a:rPr>
              <a:t>Max-SAT-CC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007A00-ABA4-5B6D-3CA9-8EDD667B0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464" y="1333500"/>
                <a:ext cx="11839074" cy="5410200"/>
              </a:xfrm>
            </p:spPr>
            <p:txBody>
              <a:bodyPr/>
              <a:lstStyle/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dirty="0" err="1">
                    <a:latin typeface="Palatino" pitchFamily="2" charset="77"/>
                    <a:ea typeface="Palatino" pitchFamily="2" charset="77"/>
                  </a:rPr>
                  <a:t>Sviridenko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]: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(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1-(1/e))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factor polynomial time approximation.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[</a:t>
                </a:r>
                <a:r>
                  <a:rPr lang="en-IN" sz="2400" dirty="0">
                    <a:latin typeface="Palatino" pitchFamily="2" charset="77"/>
                    <a:ea typeface="Palatino" pitchFamily="2" charset="77"/>
                  </a:rPr>
                  <a:t>Raghavendra and Tan; Austin and Stankovic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]: 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When input is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2-SAT,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0.929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factor polynomial time approximation. 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  Hard to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approximate  within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0.929+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, for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any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&gt;0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.</a:t>
                </a:r>
              </a:p>
              <a:p>
                <a:pPr>
                  <a:defRPr/>
                </a:pPr>
                <a:endParaRPr lang="en-US" sz="24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defRPr/>
                </a:pPr>
                <a:endParaRPr lang="en-US" sz="24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  <a:defRPr/>
                </a:pP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Unless FPT=W[1], 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there is no 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f(k) </a:t>
                </a:r>
                <a:r>
                  <a:rPr lang="en-US" alt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alt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time algorithm for  </a:t>
                </a:r>
                <a:r>
                  <a:rPr lang="en-US" altLang="en-US" sz="2400" dirty="0">
                    <a:latin typeface="Palatino" pitchFamily="2" charset="77"/>
                    <a:ea typeface="Palatino" pitchFamily="2" charset="77"/>
                  </a:rPr>
                  <a:t>Max-SAT-CC.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>
                  <a:defRPr/>
                </a:pPr>
                <a:endParaRPr lang="en-US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defRPr/>
                </a:pP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    (In fact, for </a:t>
                </a:r>
                <a:r>
                  <a:rPr lang="en-US" altLang="en-US" sz="2400" dirty="0">
                    <a:latin typeface="Palatino" pitchFamily="2" charset="77"/>
                    <a:ea typeface="Palatino" pitchFamily="2" charset="77"/>
                  </a:rPr>
                  <a:t>Max-2-SAT-CC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endParaRPr lang="en-IN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defRPr/>
                </a:pPr>
                <a:endParaRPr lang="en-IN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  <a:defRPr/>
                </a:pPr>
                <a:r>
                  <a:rPr lang="en-US" altLang="en-US" sz="2400" dirty="0">
                    <a:latin typeface="Palatino" pitchFamily="2" charset="77"/>
                    <a:ea typeface="Palatino" pitchFamily="2" charset="77"/>
                  </a:rPr>
                  <a:t>Max-SAT-CC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IN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admits </a:t>
                </a:r>
                <a:r>
                  <a:rPr lang="en-IN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IN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O(t)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alt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</a:t>
                </a:r>
                <a:r>
                  <a:rPr lang="en-US" altLang="en-US" sz="2400" baseline="30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</a:t>
                </a:r>
                <a:r>
                  <a:rPr lang="en-US" altLang="en-US" sz="24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(1) 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time algorithm. </a:t>
                </a:r>
                <a:endParaRPr lang="en-IN" altLang="en-US" sz="2400" dirty="0">
                  <a:solidFill>
                    <a:srgbClr val="0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>
                  <a:latin typeface="CMR1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007A00-ABA4-5B6D-3CA9-8EDD667B0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464" y="1333500"/>
                <a:ext cx="11839074" cy="54102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B3F56-D49F-08DD-33D5-6F870DB4DE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74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7997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3285-69DE-444D-A941-FA86C638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Clause Variable Incidence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D045B-3B6A-F96F-CAB8-D988FE371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75</a:t>
            </a:fld>
            <a:endParaRPr lang="en-US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A695D1-4991-809A-02B2-D3E88F1032FF}"/>
                  </a:ext>
                </a:extLst>
              </p:cNvPr>
              <p:cNvSpPr txBox="1"/>
              <p:nvPr/>
            </p:nvSpPr>
            <p:spPr>
              <a:xfrm>
                <a:off x="7787902" y="2332015"/>
                <a:ext cx="280498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V={x1,x2,x3,x4,x5,x6}</a:t>
                </a:r>
              </a:p>
              <a:p>
                <a:endParaRPr lang="en-US" dirty="0"/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={x1,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dirty="0"/>
                  <a:t>x2,x3} </a:t>
                </a:r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2</a:t>
                </a:r>
                <a:r>
                  <a:rPr lang="en-US" dirty="0"/>
                  <a:t>={x4,x5,x6}</a:t>
                </a:r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3</a:t>
                </a:r>
                <a:r>
                  <a:rPr lang="en-US" dirty="0"/>
                  <a:t>={x2,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dirty="0"/>
                  <a:t>x4,x6}</a:t>
                </a:r>
              </a:p>
              <a:p>
                <a:r>
                  <a:rPr lang="en-US" dirty="0"/>
                  <a:t>C</a:t>
                </a:r>
                <a:r>
                  <a:rPr lang="en-US" baseline="-25000" dirty="0"/>
                  <a:t>4</a:t>
                </a:r>
                <a:r>
                  <a:rPr lang="en-US" dirty="0"/>
                  <a:t>={x3,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dirty="0"/>
                  <a:t>x5]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A695D1-4991-809A-02B2-D3E88F103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902" y="2332015"/>
                <a:ext cx="2804984" cy="2031325"/>
              </a:xfrm>
              <a:prstGeom prst="rect">
                <a:avLst/>
              </a:prstGeom>
              <a:blipFill>
                <a:blip r:embed="rId2"/>
                <a:stretch>
                  <a:fillRect l="-1802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8DFEB4F-A3D3-62DA-A6E6-3EA6C7D14D90}"/>
              </a:ext>
            </a:extLst>
          </p:cNvPr>
          <p:cNvGrpSpPr/>
          <p:nvPr/>
        </p:nvGrpSpPr>
        <p:grpSpPr>
          <a:xfrm>
            <a:off x="2565030" y="1439562"/>
            <a:ext cx="4268857" cy="3978876"/>
            <a:chOff x="1016316" y="1149177"/>
            <a:chExt cx="4268857" cy="3978876"/>
          </a:xfrm>
        </p:grpSpPr>
        <p:sp>
          <p:nvSpPr>
            <p:cNvPr id="5" name="Doughnut 4">
              <a:extLst>
                <a:ext uri="{FF2B5EF4-FFF2-40B4-BE49-F238E27FC236}">
                  <a16:creationId xmlns:a16="http://schemas.microsoft.com/office/drawing/2014/main" id="{E12FD033-7DD1-7076-B0BA-C05F22DCD682}"/>
                </a:ext>
              </a:extLst>
            </p:cNvPr>
            <p:cNvSpPr/>
            <p:nvPr/>
          </p:nvSpPr>
          <p:spPr bwMode="auto">
            <a:xfrm>
              <a:off x="1482811" y="1149177"/>
              <a:ext cx="914400" cy="3978875"/>
            </a:xfrm>
            <a:prstGeom prst="donut">
              <a:avLst>
                <a:gd name="adj" fmla="val 20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6" name="Doughnut 5">
              <a:extLst>
                <a:ext uri="{FF2B5EF4-FFF2-40B4-BE49-F238E27FC236}">
                  <a16:creationId xmlns:a16="http://schemas.microsoft.com/office/drawing/2014/main" id="{C4BF9C68-BE1B-C26F-F2A0-994802F0BF21}"/>
                </a:ext>
              </a:extLst>
            </p:cNvPr>
            <p:cNvSpPr/>
            <p:nvPr/>
          </p:nvSpPr>
          <p:spPr bwMode="auto">
            <a:xfrm>
              <a:off x="3756454" y="1149178"/>
              <a:ext cx="914400" cy="3978875"/>
            </a:xfrm>
            <a:prstGeom prst="donut">
              <a:avLst>
                <a:gd name="adj" fmla="val 202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D7CAE0-7092-E2E5-ED48-332FB727D83A}"/>
                </a:ext>
              </a:extLst>
            </p:cNvPr>
            <p:cNvSpPr/>
            <p:nvPr/>
          </p:nvSpPr>
          <p:spPr bwMode="auto">
            <a:xfrm>
              <a:off x="1816441" y="1985444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95C0EB-FA80-400A-160A-E8F5AC617C59}"/>
                </a:ext>
              </a:extLst>
            </p:cNvPr>
            <p:cNvSpPr/>
            <p:nvPr/>
          </p:nvSpPr>
          <p:spPr bwMode="auto">
            <a:xfrm>
              <a:off x="1816441" y="2736503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A16DD5-8392-CC13-ABE9-561F22947A51}"/>
                </a:ext>
              </a:extLst>
            </p:cNvPr>
            <p:cNvSpPr/>
            <p:nvPr/>
          </p:nvSpPr>
          <p:spPr bwMode="auto">
            <a:xfrm>
              <a:off x="1816441" y="3393469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D42A8A-F940-5E9A-35B1-755A127BCEFD}"/>
                </a:ext>
              </a:extLst>
            </p:cNvPr>
            <p:cNvSpPr/>
            <p:nvPr/>
          </p:nvSpPr>
          <p:spPr bwMode="auto">
            <a:xfrm>
              <a:off x="1816440" y="4058927"/>
              <a:ext cx="247135" cy="23477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AB44E9-BE34-9F97-75E0-7BD5BC66F9F5}"/>
                </a:ext>
              </a:extLst>
            </p:cNvPr>
            <p:cNvSpPr/>
            <p:nvPr/>
          </p:nvSpPr>
          <p:spPr bwMode="auto">
            <a:xfrm>
              <a:off x="4090086" y="1482810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>
                <a:latin typeface="Comic Sans MS" panose="030F0902030302020204" pitchFamily="66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5A9102-57BE-264E-7F0E-75D3C9C7C202}"/>
                </a:ext>
              </a:extLst>
            </p:cNvPr>
            <p:cNvSpPr/>
            <p:nvPr/>
          </p:nvSpPr>
          <p:spPr bwMode="auto">
            <a:xfrm>
              <a:off x="4090082" y="2122264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D3E876-9647-A323-14FF-006B03667272}"/>
                </a:ext>
              </a:extLst>
            </p:cNvPr>
            <p:cNvSpPr/>
            <p:nvPr/>
          </p:nvSpPr>
          <p:spPr bwMode="auto">
            <a:xfrm>
              <a:off x="4090081" y="2683978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289AD96-E707-C968-5E65-F03FA5344348}"/>
                </a:ext>
              </a:extLst>
            </p:cNvPr>
            <p:cNvSpPr/>
            <p:nvPr/>
          </p:nvSpPr>
          <p:spPr bwMode="auto">
            <a:xfrm>
              <a:off x="4090081" y="3267331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B749FD-307A-74B8-BD21-AA1F5C69C069}"/>
                </a:ext>
              </a:extLst>
            </p:cNvPr>
            <p:cNvSpPr/>
            <p:nvPr/>
          </p:nvSpPr>
          <p:spPr bwMode="auto">
            <a:xfrm>
              <a:off x="4090081" y="3885146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71CB69-2489-9862-2D32-62590B302CDA}"/>
                </a:ext>
              </a:extLst>
            </p:cNvPr>
            <p:cNvSpPr/>
            <p:nvPr/>
          </p:nvSpPr>
          <p:spPr bwMode="auto">
            <a:xfrm>
              <a:off x="4090081" y="4542113"/>
              <a:ext cx="247135" cy="234779"/>
            </a:xfrm>
            <a:prstGeom prst="ellipse">
              <a:avLst/>
            </a:prstGeom>
            <a:solidFill>
              <a:srgbClr val="4E8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CE3D53-A030-0668-7FF2-138D64F4041C}"/>
                </a:ext>
              </a:extLst>
            </p:cNvPr>
            <p:cNvSpPr txBox="1"/>
            <p:nvPr/>
          </p:nvSpPr>
          <p:spPr>
            <a:xfrm>
              <a:off x="1071921" y="1959899"/>
              <a:ext cx="413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B4789C-966E-06C9-417B-A7E5B6E9228D}"/>
                </a:ext>
              </a:extLst>
            </p:cNvPr>
            <p:cNvSpPr txBox="1"/>
            <p:nvPr/>
          </p:nvSpPr>
          <p:spPr>
            <a:xfrm>
              <a:off x="1088895" y="2665024"/>
              <a:ext cx="522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CFCF6E-BBF9-0A62-51FA-E45B1AAEDC42}"/>
                </a:ext>
              </a:extLst>
            </p:cNvPr>
            <p:cNvSpPr txBox="1"/>
            <p:nvPr/>
          </p:nvSpPr>
          <p:spPr>
            <a:xfrm>
              <a:off x="1054947" y="3326898"/>
              <a:ext cx="444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C193F9-D3E6-1B6C-E38B-9030976B8D1F}"/>
                </a:ext>
              </a:extLst>
            </p:cNvPr>
            <p:cNvSpPr txBox="1"/>
            <p:nvPr/>
          </p:nvSpPr>
          <p:spPr>
            <a:xfrm>
              <a:off x="1016316" y="4020861"/>
              <a:ext cx="539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4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5AD5EE-370F-D6BE-EF9A-705C7EFACF06}"/>
                </a:ext>
              </a:extLst>
            </p:cNvPr>
            <p:cNvSpPr txBox="1"/>
            <p:nvPr/>
          </p:nvSpPr>
          <p:spPr>
            <a:xfrm>
              <a:off x="4860055" y="1435687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7A0C47-790B-B2D1-1310-E3F76E324950}"/>
                </a:ext>
              </a:extLst>
            </p:cNvPr>
            <p:cNvSpPr txBox="1"/>
            <p:nvPr/>
          </p:nvSpPr>
          <p:spPr>
            <a:xfrm>
              <a:off x="4823187" y="2140022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CA3ED7-9F21-9AC4-23EA-E73039B84966}"/>
                </a:ext>
              </a:extLst>
            </p:cNvPr>
            <p:cNvSpPr txBox="1"/>
            <p:nvPr/>
          </p:nvSpPr>
          <p:spPr>
            <a:xfrm>
              <a:off x="4819336" y="2634978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0FF812-F0EB-A882-C9B2-B62F92D918EF}"/>
                </a:ext>
              </a:extLst>
            </p:cNvPr>
            <p:cNvSpPr txBox="1"/>
            <p:nvPr/>
          </p:nvSpPr>
          <p:spPr>
            <a:xfrm>
              <a:off x="4802726" y="3190223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672AB6-290C-DFD3-1262-A0B59762DFA0}"/>
                </a:ext>
              </a:extLst>
            </p:cNvPr>
            <p:cNvSpPr txBox="1"/>
            <p:nvPr/>
          </p:nvSpPr>
          <p:spPr>
            <a:xfrm>
              <a:off x="4802726" y="385511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5F421F-C83F-6E3E-D299-48E57E3E0E85}"/>
                </a:ext>
              </a:extLst>
            </p:cNvPr>
            <p:cNvSpPr txBox="1"/>
            <p:nvPr/>
          </p:nvSpPr>
          <p:spPr>
            <a:xfrm>
              <a:off x="4802726" y="4487513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x6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11EB6DC-D482-932B-1AF6-DC1EE63BBB4D}"/>
                </a:ext>
              </a:extLst>
            </p:cNvPr>
            <p:cNvSpPr/>
            <p:nvPr/>
          </p:nvSpPr>
          <p:spPr bwMode="auto">
            <a:xfrm>
              <a:off x="1952368" y="1594022"/>
              <a:ext cx="2286000" cy="481913"/>
            </a:xfrm>
            <a:custGeom>
              <a:avLst/>
              <a:gdLst>
                <a:gd name="connsiteX0" fmla="*/ 0 w 2286000"/>
                <a:gd name="connsiteY0" fmla="*/ 481913 h 481913"/>
                <a:gd name="connsiteX1" fmla="*/ 2286000 w 2286000"/>
                <a:gd name="connsiteY1" fmla="*/ 0 h 481913"/>
                <a:gd name="connsiteX2" fmla="*/ 2286000 w 2286000"/>
                <a:gd name="connsiteY2" fmla="*/ 0 h 48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81913">
                  <a:moveTo>
                    <a:pt x="0" y="481913"/>
                  </a:moveTo>
                  <a:lnTo>
                    <a:pt x="2286000" y="0"/>
                  </a:lnTo>
                  <a:lnTo>
                    <a:pt x="2286000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5F5A427-6A8D-B900-F3DB-8EFC62DBEE00}"/>
                </a:ext>
              </a:extLst>
            </p:cNvPr>
            <p:cNvSpPr/>
            <p:nvPr/>
          </p:nvSpPr>
          <p:spPr bwMode="auto">
            <a:xfrm>
              <a:off x="1952368" y="2088292"/>
              <a:ext cx="2323070" cy="160638"/>
            </a:xfrm>
            <a:custGeom>
              <a:avLst/>
              <a:gdLst>
                <a:gd name="connsiteX0" fmla="*/ 0 w 2323070"/>
                <a:gd name="connsiteY0" fmla="*/ 0 h 160638"/>
                <a:gd name="connsiteX1" fmla="*/ 2323070 w 2323070"/>
                <a:gd name="connsiteY1" fmla="*/ 160638 h 16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3070" h="160638">
                  <a:moveTo>
                    <a:pt x="0" y="0"/>
                  </a:moveTo>
                  <a:lnTo>
                    <a:pt x="2323070" y="160638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F4859D-E1F5-715C-3D6C-21FF2D5612E4}"/>
                </a:ext>
              </a:extLst>
            </p:cNvPr>
            <p:cNvSpPr/>
            <p:nvPr/>
          </p:nvSpPr>
          <p:spPr bwMode="auto">
            <a:xfrm>
              <a:off x="1940011" y="2113005"/>
              <a:ext cx="2298357" cy="654909"/>
            </a:xfrm>
            <a:custGeom>
              <a:avLst/>
              <a:gdLst>
                <a:gd name="connsiteX0" fmla="*/ 0 w 2298357"/>
                <a:gd name="connsiteY0" fmla="*/ 0 h 654909"/>
                <a:gd name="connsiteX1" fmla="*/ 2298357 w 2298357"/>
                <a:gd name="connsiteY1" fmla="*/ 654909 h 654909"/>
                <a:gd name="connsiteX2" fmla="*/ 2298357 w 2298357"/>
                <a:gd name="connsiteY2" fmla="*/ 654909 h 65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8357" h="654909">
                  <a:moveTo>
                    <a:pt x="0" y="0"/>
                  </a:moveTo>
                  <a:lnTo>
                    <a:pt x="2298357" y="654909"/>
                  </a:lnTo>
                  <a:lnTo>
                    <a:pt x="2298357" y="654909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BEA913F-ED29-3C11-864A-D2FDAF129CAD}"/>
                </a:ext>
              </a:extLst>
            </p:cNvPr>
            <p:cNvSpPr/>
            <p:nvPr/>
          </p:nvSpPr>
          <p:spPr bwMode="auto">
            <a:xfrm>
              <a:off x="1915297" y="2829697"/>
              <a:ext cx="2298357" cy="543698"/>
            </a:xfrm>
            <a:custGeom>
              <a:avLst/>
              <a:gdLst>
                <a:gd name="connsiteX0" fmla="*/ 0 w 2298357"/>
                <a:gd name="connsiteY0" fmla="*/ 0 h 543698"/>
                <a:gd name="connsiteX1" fmla="*/ 2298357 w 2298357"/>
                <a:gd name="connsiteY1" fmla="*/ 543698 h 54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8357" h="543698">
                  <a:moveTo>
                    <a:pt x="0" y="0"/>
                  </a:moveTo>
                  <a:lnTo>
                    <a:pt x="2298357" y="543698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0F00723-3217-ABB4-DFC1-F4C0A4FF8CC5}"/>
                </a:ext>
              </a:extLst>
            </p:cNvPr>
            <p:cNvSpPr/>
            <p:nvPr/>
          </p:nvSpPr>
          <p:spPr bwMode="auto">
            <a:xfrm>
              <a:off x="1902941" y="2891481"/>
              <a:ext cx="2372497" cy="1124465"/>
            </a:xfrm>
            <a:custGeom>
              <a:avLst/>
              <a:gdLst>
                <a:gd name="connsiteX0" fmla="*/ 0 w 2372497"/>
                <a:gd name="connsiteY0" fmla="*/ 0 h 1124465"/>
                <a:gd name="connsiteX1" fmla="*/ 2372497 w 2372497"/>
                <a:gd name="connsiteY1" fmla="*/ 1124465 h 112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497" h="1124465">
                  <a:moveTo>
                    <a:pt x="0" y="0"/>
                  </a:moveTo>
                  <a:lnTo>
                    <a:pt x="2372497" y="112446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EC99BE1-4315-07AD-DED8-B456AF39D8C6}"/>
                </a:ext>
              </a:extLst>
            </p:cNvPr>
            <p:cNvSpPr/>
            <p:nvPr/>
          </p:nvSpPr>
          <p:spPr bwMode="auto">
            <a:xfrm>
              <a:off x="1964724" y="2953265"/>
              <a:ext cx="2286000" cy="1779373"/>
            </a:xfrm>
            <a:custGeom>
              <a:avLst/>
              <a:gdLst>
                <a:gd name="connsiteX0" fmla="*/ 0 w 2286000"/>
                <a:gd name="connsiteY0" fmla="*/ 0 h 1779373"/>
                <a:gd name="connsiteX1" fmla="*/ 2286000 w 2286000"/>
                <a:gd name="connsiteY1" fmla="*/ 1779373 h 177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0" h="1779373">
                  <a:moveTo>
                    <a:pt x="0" y="0"/>
                  </a:moveTo>
                  <a:lnTo>
                    <a:pt x="2286000" y="177937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5A1B822-5EB4-C7D2-4280-C3079CE2991E}"/>
                </a:ext>
              </a:extLst>
            </p:cNvPr>
            <p:cNvSpPr/>
            <p:nvPr/>
          </p:nvSpPr>
          <p:spPr bwMode="auto">
            <a:xfrm>
              <a:off x="1964724" y="2224216"/>
              <a:ext cx="2298357" cy="1309816"/>
            </a:xfrm>
            <a:custGeom>
              <a:avLst/>
              <a:gdLst>
                <a:gd name="connsiteX0" fmla="*/ 0 w 2298357"/>
                <a:gd name="connsiteY0" fmla="*/ 1309816 h 1309816"/>
                <a:gd name="connsiteX1" fmla="*/ 2298357 w 2298357"/>
                <a:gd name="connsiteY1" fmla="*/ 0 h 13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8357" h="1309816">
                  <a:moveTo>
                    <a:pt x="0" y="1309816"/>
                  </a:moveTo>
                  <a:lnTo>
                    <a:pt x="229835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7309FD9-A7DC-2A52-824A-D3DAADBEF8D8}"/>
                </a:ext>
              </a:extLst>
            </p:cNvPr>
            <p:cNvSpPr/>
            <p:nvPr/>
          </p:nvSpPr>
          <p:spPr bwMode="auto">
            <a:xfrm>
              <a:off x="1989438" y="3336324"/>
              <a:ext cx="2273643" cy="135925"/>
            </a:xfrm>
            <a:custGeom>
              <a:avLst/>
              <a:gdLst>
                <a:gd name="connsiteX0" fmla="*/ 0 w 2273643"/>
                <a:gd name="connsiteY0" fmla="*/ 135925 h 135925"/>
                <a:gd name="connsiteX1" fmla="*/ 2273643 w 2273643"/>
                <a:gd name="connsiteY1" fmla="*/ 0 h 13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643" h="135925">
                  <a:moveTo>
                    <a:pt x="0" y="135925"/>
                  </a:moveTo>
                  <a:lnTo>
                    <a:pt x="2273643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97D720F-0BC8-2796-109B-6B23C82820C3}"/>
                </a:ext>
              </a:extLst>
            </p:cNvPr>
            <p:cNvSpPr/>
            <p:nvPr/>
          </p:nvSpPr>
          <p:spPr bwMode="auto">
            <a:xfrm>
              <a:off x="1964724" y="3558746"/>
              <a:ext cx="2298357" cy="1124465"/>
            </a:xfrm>
            <a:custGeom>
              <a:avLst/>
              <a:gdLst>
                <a:gd name="connsiteX0" fmla="*/ 0 w 2298357"/>
                <a:gd name="connsiteY0" fmla="*/ 0 h 1124465"/>
                <a:gd name="connsiteX1" fmla="*/ 2298357 w 2298357"/>
                <a:gd name="connsiteY1" fmla="*/ 1124465 h 1124465"/>
                <a:gd name="connsiteX2" fmla="*/ 2298357 w 2298357"/>
                <a:gd name="connsiteY2" fmla="*/ 1124465 h 1124465"/>
                <a:gd name="connsiteX3" fmla="*/ 2298357 w 2298357"/>
                <a:gd name="connsiteY3" fmla="*/ 1124465 h 112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8357" h="1124465">
                  <a:moveTo>
                    <a:pt x="0" y="0"/>
                  </a:moveTo>
                  <a:lnTo>
                    <a:pt x="2298357" y="1124465"/>
                  </a:lnTo>
                  <a:lnTo>
                    <a:pt x="2298357" y="1124465"/>
                  </a:lnTo>
                  <a:lnTo>
                    <a:pt x="2298357" y="112446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01D1A9-8692-0C80-6E5A-0827FDF01087}"/>
                </a:ext>
              </a:extLst>
            </p:cNvPr>
            <p:cNvSpPr/>
            <p:nvPr/>
          </p:nvSpPr>
          <p:spPr bwMode="auto">
            <a:xfrm>
              <a:off x="1964724" y="2804984"/>
              <a:ext cx="2224217" cy="1334530"/>
            </a:xfrm>
            <a:custGeom>
              <a:avLst/>
              <a:gdLst>
                <a:gd name="connsiteX0" fmla="*/ 0 w 2224217"/>
                <a:gd name="connsiteY0" fmla="*/ 1334530 h 1334530"/>
                <a:gd name="connsiteX1" fmla="*/ 2224217 w 2224217"/>
                <a:gd name="connsiteY1" fmla="*/ 0 h 1334530"/>
                <a:gd name="connsiteX2" fmla="*/ 2224217 w 2224217"/>
                <a:gd name="connsiteY2" fmla="*/ 0 h 133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4217" h="1334530">
                  <a:moveTo>
                    <a:pt x="0" y="1334530"/>
                  </a:moveTo>
                  <a:lnTo>
                    <a:pt x="2224217" y="0"/>
                  </a:lnTo>
                  <a:lnTo>
                    <a:pt x="222421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85AF2-70F9-A4FB-9219-478963B540E0}"/>
                </a:ext>
              </a:extLst>
            </p:cNvPr>
            <p:cNvSpPr/>
            <p:nvPr/>
          </p:nvSpPr>
          <p:spPr bwMode="auto">
            <a:xfrm>
              <a:off x="1902941" y="4015946"/>
              <a:ext cx="2286000" cy="172995"/>
            </a:xfrm>
            <a:custGeom>
              <a:avLst/>
              <a:gdLst>
                <a:gd name="connsiteX0" fmla="*/ 0 w 2286000"/>
                <a:gd name="connsiteY0" fmla="*/ 172995 h 172995"/>
                <a:gd name="connsiteX1" fmla="*/ 2286000 w 2286000"/>
                <a:gd name="connsiteY1" fmla="*/ 0 h 172995"/>
                <a:gd name="connsiteX2" fmla="*/ 2286000 w 2286000"/>
                <a:gd name="connsiteY2" fmla="*/ 0 h 17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172995">
                  <a:moveTo>
                    <a:pt x="0" y="172995"/>
                  </a:moveTo>
                  <a:lnTo>
                    <a:pt x="2286000" y="0"/>
                  </a:lnTo>
                  <a:lnTo>
                    <a:pt x="2286000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latin typeface="Comic Sans MS" panose="030F0902030302020204" pitchFamily="66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69D0F5B-6B8E-191F-A268-687287C31D1C}"/>
              </a:ext>
            </a:extLst>
          </p:cNvPr>
          <p:cNvSpPr txBox="1"/>
          <p:nvPr/>
        </p:nvSpPr>
        <p:spPr>
          <a:xfrm>
            <a:off x="3188662" y="573353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BA79998-562C-CFCB-5AAF-06A571F5DC98}"/>
              </a:ext>
            </a:extLst>
          </p:cNvPr>
          <p:cNvSpPr txBox="1"/>
          <p:nvPr/>
        </p:nvSpPr>
        <p:spPr>
          <a:xfrm>
            <a:off x="5658881" y="573353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91296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8BE9-CC17-F712-05A7-B4950ACD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193200" cy="1080000"/>
          </a:xfrm>
        </p:spPr>
        <p:txBody>
          <a:bodyPr/>
          <a:lstStyle/>
          <a:p>
            <a:br>
              <a:rPr lang="en-US" sz="3600" dirty="0"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latin typeface="Palatino" pitchFamily="2" charset="77"/>
                <a:ea typeface="Palatino" pitchFamily="2" charset="77"/>
              </a:rPr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884" y="1213516"/>
                <a:ext cx="11742821" cy="50922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Theorem 1: </a:t>
                </a:r>
                <a:r>
                  <a:rPr lang="en-US" alt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Max-SAT-CC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admits FPT-AS, when the incident graph of the formula is a </a:t>
                </a:r>
                <a:r>
                  <a:rPr lang="en-US" sz="24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US" sz="2400" baseline="-25000" dirty="0" err="1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dd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 </a:t>
                </a:r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-free bipartite graph. The algorithm runs in time</a:t>
                </a:r>
              </a:p>
              <a:p>
                <a:endParaRPr lang="en-US" sz="2400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Returns an assignment of weight at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most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such that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(1-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IN" sz="24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(F) </a:t>
                </a:r>
              </a:p>
              <a:p>
                <a:endParaRPr lang="en-IN" sz="2400" dirty="0">
                  <a:solidFill>
                    <a:schemeClr val="tx1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Here, </a:t>
                </a:r>
                <a:r>
                  <a:rPr lang="en-IN" sz="24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IN" sz="2400" baseline="-25000" dirty="0" err="1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(F) 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denotes the maximum of number of clauses satisfied, taken over weight </a:t>
                </a:r>
                <a:r>
                  <a:rPr lang="en-IN" sz="24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k</a:t>
                </a:r>
                <a:r>
                  <a:rPr lang="en-IN" sz="2400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assignments.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9C4233-E97E-3E10-1A6C-FEF870903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84" y="1213516"/>
                <a:ext cx="11742821" cy="5092200"/>
              </a:xfrm>
              <a:blipFill>
                <a:blip r:embed="rId2"/>
                <a:stretch>
                  <a:fillRect l="-756" r="-648" b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1F34F-6814-C1F0-7552-149F77D4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76</a:t>
            </a:fld>
            <a:endParaRPr lang="en-US" alt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379BF-F48C-421D-FB61-3CC58CEB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065" y="3261142"/>
            <a:ext cx="3895522" cy="6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8BE9-CC17-F712-05A7-B4950ACD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4233-E97E-3E10-1A6C-FEF87090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1: </a:t>
            </a:r>
            <a:r>
              <a:rPr lang="en-US" altLang="en-US" dirty="0">
                <a:solidFill>
                  <a:srgbClr val="C00000"/>
                </a:solidFill>
                <a:latin typeface="Comic Sans MS"/>
              </a:rPr>
              <a:t>Max-SAT-CC</a:t>
            </a:r>
            <a:r>
              <a:rPr lang="en-US" altLang="en-US" dirty="0">
                <a:solidFill>
                  <a:srgbClr val="000000"/>
                </a:solidFill>
                <a:latin typeface="Comic Sans MS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admits FPT-AS, when the incident graph of the formula is a </a:t>
            </a:r>
            <a:r>
              <a:rPr lang="en-US" dirty="0" err="1">
                <a:solidFill>
                  <a:schemeClr val="tx1"/>
                </a:solidFill>
              </a:rPr>
              <a:t>K</a:t>
            </a:r>
            <a:r>
              <a:rPr lang="en-US" baseline="-25000" dirty="0" err="1">
                <a:solidFill>
                  <a:schemeClr val="tx1"/>
                </a:solidFill>
              </a:rPr>
              <a:t>dd</a:t>
            </a:r>
            <a:r>
              <a:rPr lang="en-US" baseline="-25000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-free bipartite graph. The algorithm runs in time</a:t>
            </a:r>
          </a:p>
          <a:p>
            <a:endParaRPr lang="en-US" baseline="-25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Returns an assignment of weight at </a:t>
            </a:r>
            <a:r>
              <a:rPr lang="en-IN" dirty="0">
                <a:solidFill>
                  <a:schemeClr val="tx1"/>
                </a:solidFill>
                <a:effectLst/>
              </a:rPr>
              <a:t>most k such that (1-epsilon)</a:t>
            </a:r>
            <a:r>
              <a:rPr lang="en-IN" dirty="0" err="1">
                <a:solidFill>
                  <a:schemeClr val="tx1"/>
                </a:solidFill>
                <a:effectLst/>
              </a:rPr>
              <a:t>OPT</a:t>
            </a:r>
            <a:r>
              <a:rPr lang="en-IN" baseline="-25000" dirty="0" err="1">
                <a:solidFill>
                  <a:schemeClr val="tx1"/>
                </a:solidFill>
                <a:effectLst/>
              </a:rPr>
              <a:t>k</a:t>
            </a:r>
            <a:r>
              <a:rPr lang="en-IN" dirty="0">
                <a:solidFill>
                  <a:schemeClr val="tx1"/>
                </a:solidFill>
                <a:effectLst/>
              </a:rPr>
              <a:t> (F) </a:t>
            </a:r>
          </a:p>
          <a:p>
            <a:r>
              <a:rPr lang="en-IN" dirty="0">
                <a:solidFill>
                  <a:srgbClr val="C00000"/>
                </a:solidFill>
                <a:effectLst/>
              </a:rPr>
              <a:t>Here, </a:t>
            </a:r>
            <a:r>
              <a:rPr lang="en-IN" dirty="0" err="1">
                <a:solidFill>
                  <a:srgbClr val="C00000"/>
                </a:solidFill>
                <a:effectLst/>
              </a:rPr>
              <a:t>OPT</a:t>
            </a:r>
            <a:r>
              <a:rPr lang="en-IN" baseline="-25000" dirty="0" err="1">
                <a:solidFill>
                  <a:srgbClr val="C00000"/>
                </a:solidFill>
                <a:effectLst/>
              </a:rPr>
              <a:t>k</a:t>
            </a:r>
            <a:r>
              <a:rPr lang="en-IN" dirty="0">
                <a:solidFill>
                  <a:srgbClr val="C00000"/>
                </a:solidFill>
                <a:effectLst/>
              </a:rPr>
              <a:t> (F) denotes the maximum of number of clauses satisfied, taken over weight k assignments.</a:t>
            </a:r>
          </a:p>
          <a:p>
            <a:pPr marL="285750" indent="-285750">
              <a:buFontTx/>
              <a:buChar char="-"/>
            </a:pPr>
            <a:endParaRPr lang="en-IN" dirty="0">
              <a:solidFill>
                <a:schemeClr val="tx1"/>
              </a:solidFill>
              <a:effectLst/>
            </a:endParaRPr>
          </a:p>
          <a:p>
            <a:r>
              <a:rPr lang="en-US" dirty="0"/>
              <a:t>Theorem 2 [OPEN}: </a:t>
            </a:r>
            <a:r>
              <a:rPr lang="en-US" dirty="0">
                <a:solidFill>
                  <a:srgbClr val="C00000"/>
                </a:solidFill>
              </a:rPr>
              <a:t>Max-SAT-Approximating Solution  </a:t>
            </a:r>
            <a:r>
              <a:rPr lang="en-US" dirty="0">
                <a:solidFill>
                  <a:schemeClr val="tx1"/>
                </a:solidFill>
              </a:rPr>
              <a:t>admits </a:t>
            </a:r>
            <a:r>
              <a:rPr lang="en-US" dirty="0">
                <a:solidFill>
                  <a:srgbClr val="C00000"/>
                </a:solidFill>
              </a:rPr>
              <a:t>?? </a:t>
            </a:r>
            <a:r>
              <a:rPr lang="en-US" dirty="0">
                <a:solidFill>
                  <a:schemeClr val="tx1"/>
                </a:solidFill>
              </a:rPr>
              <a:t>approximation, when F is a  </a:t>
            </a:r>
            <a:r>
              <a:rPr lang="en-US" dirty="0" err="1">
                <a:solidFill>
                  <a:schemeClr val="tx1"/>
                </a:solidFill>
              </a:rPr>
              <a:t>K</a:t>
            </a:r>
            <a:r>
              <a:rPr lang="en-US" baseline="-25000" dirty="0" err="1">
                <a:solidFill>
                  <a:schemeClr val="tx1"/>
                </a:solidFill>
              </a:rPr>
              <a:t>dd</a:t>
            </a:r>
            <a:r>
              <a:rPr lang="en-US" baseline="-25000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-free bipartite graph. </a:t>
            </a:r>
            <a:endParaRPr lang="en-US" baseline="-25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  <a:effectLst/>
              <a:latin typeface="Helvetica" pitchFamily="2" charset="0"/>
            </a:endParaRPr>
          </a:p>
          <a:p>
            <a:r>
              <a:rPr lang="en-US" dirty="0"/>
              <a:t>- </a:t>
            </a:r>
            <a:r>
              <a:rPr lang="en-US" dirty="0">
                <a:solidFill>
                  <a:schemeClr val="tx1"/>
                </a:solidFill>
              </a:rPr>
              <a:t>Either returns that (</a:t>
            </a:r>
            <a:r>
              <a:rPr lang="en-US" dirty="0" err="1">
                <a:solidFill>
                  <a:schemeClr val="tx1"/>
                </a:solidFill>
              </a:rPr>
              <a:t>F,k,t</a:t>
            </a:r>
            <a:r>
              <a:rPr lang="en-US" dirty="0">
                <a:solidFill>
                  <a:schemeClr val="tx1"/>
                </a:solidFill>
              </a:rPr>
              <a:t>) is a No-instance; or returns an assignment </a:t>
            </a:r>
            <a:r>
              <a:rPr lang="en-IN" dirty="0">
                <a:solidFill>
                  <a:schemeClr val="tx1"/>
                </a:solidFill>
                <a:effectLst/>
              </a:rPr>
              <a:t>of weight at most k+1 (or some f(k) k) such that t clauses are satisfied.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>
                <a:solidFill>
                  <a:srgbClr val="C00000"/>
                </a:solidFill>
              </a:rPr>
              <a:t>Even for Max-SAT-2-CC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1F34F-6814-C1F0-7552-149F77D4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77</a:t>
            </a:fld>
            <a:endParaRPr lang="en-US" alt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379BF-F48C-421D-FB61-3CC58CEB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9660"/>
            <a:ext cx="2237704" cy="3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8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DEC8-5846-E37C-1DB4-2060C33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3200" cy="1080000"/>
          </a:xfrm>
        </p:spPr>
        <p:txBody>
          <a:bodyPr/>
          <a:lstStyle/>
          <a:p>
            <a:b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What 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E229A-B3EC-C1A7-C849-9FA113437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endParaRPr lang="en-US" sz="40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40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A randomized gap preserving reduction from</a:t>
            </a: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satisfiability to coverage problem (ICALP 2024)</a:t>
            </a: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Generalized to Fairness and Matroid constraints on</a:t>
            </a: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coverage and satisfiability versions (ICALP 2024)</a:t>
            </a: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Voting and Committee Selection (IJCAI 2025)</a:t>
            </a: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3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3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Capacitated Version of the problem (SODA 2025)</a:t>
            </a:r>
          </a:p>
          <a:p>
            <a:pPr>
              <a:buSzPct val="100000"/>
            </a:pPr>
            <a:endParaRPr lang="en-US" sz="32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A87C3-4CF7-84C6-C32A-F1CBB8A24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36727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DEC8-5846-E37C-1DB4-2060C33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3200" cy="1080000"/>
          </a:xfrm>
        </p:spPr>
        <p:txBody>
          <a:bodyPr/>
          <a:lstStyle/>
          <a:p>
            <a:b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E229A-B3EC-C1A7-C849-9FA11343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49600"/>
            <a:ext cx="10464800" cy="5410200"/>
          </a:xfrm>
        </p:spPr>
        <p:txBody>
          <a:bodyPr/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00000"/>
            </a:pPr>
            <a:r>
              <a:rPr lang="en-US" sz="4000" dirty="0">
                <a:latin typeface="Palatino" pitchFamily="2" charset="77"/>
                <a:ea typeface="Palatino" pitchFamily="2" charset="77"/>
              </a:rPr>
              <a:t>Phenomena of combining FPT </a:t>
            </a: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4000" dirty="0">
                <a:latin typeface="Palatino" pitchFamily="2" charset="77"/>
                <a:ea typeface="Palatino" pitchFamily="2" charset="77"/>
              </a:rPr>
              <a:t>and Approx is quite robust and </a:t>
            </a: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4000" dirty="0">
                <a:latin typeface="Palatino" pitchFamily="2" charset="77"/>
                <a:ea typeface="Palatino" pitchFamily="2" charset="77"/>
              </a:rPr>
              <a:t>rewarding. </a:t>
            </a: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4000" dirty="0">
                <a:latin typeface="Palatino" pitchFamily="2" charset="77"/>
                <a:ea typeface="Palatino" pitchFamily="2" charset="77"/>
              </a:rPr>
              <a:t>Pick our favorite problem and do </a:t>
            </a:r>
          </a:p>
          <a:p>
            <a:pPr>
              <a:buSzPct val="100000"/>
            </a:pPr>
            <a:endParaRPr lang="en-US" sz="4000" dirty="0">
              <a:latin typeface="Palatino" pitchFamily="2" charset="77"/>
              <a:ea typeface="Palatino" pitchFamily="2" charset="77"/>
            </a:endParaRPr>
          </a:p>
          <a:p>
            <a:pPr>
              <a:buSzPct val="100000"/>
            </a:pPr>
            <a:r>
              <a:rPr lang="en-US" sz="4000" dirty="0">
                <a:latin typeface="Palatino" pitchFamily="2" charset="77"/>
                <a:ea typeface="Palatino" pitchFamily="2" charset="77"/>
              </a:rPr>
              <a:t>FPT-Approximation for this. </a:t>
            </a:r>
          </a:p>
          <a:p>
            <a:pPr>
              <a:buSzPct val="100000"/>
            </a:pPr>
            <a:endParaRPr lang="en-US" sz="48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A87C3-4CF7-84C6-C32A-F1CBB8A24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15B9B8-2410-ED40-BB6C-1D5055BA664D}" type="slidenum">
              <a:rPr lang="en-US" altLang="en-US" smtClean="0"/>
              <a:pPr>
                <a:defRPr/>
              </a:pPr>
              <a:t>79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1675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93E8F-649F-D41C-BC3E-C20FC5C12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BE57F37-4E7F-6940-6EA2-27316AD5F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18"/>
            <a:ext cx="12192000" cy="1068634"/>
          </a:xfrm>
          <a:ln>
            <a:noFill/>
          </a:ln>
        </p:spPr>
        <p:txBody>
          <a:bodyPr>
            <a:normAutofit/>
          </a:bodyPr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Maximum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30A6-CF8A-D348-1227-686CC607AF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2799" y="1068635"/>
            <a:ext cx="10578641" cy="5299113"/>
          </a:xfrm>
          <a:ln>
            <a:noFill/>
          </a:ln>
        </p:spPr>
        <p:txBody>
          <a:bodyPr/>
          <a:lstStyle/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Input: 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A universe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U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of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elements and </a:t>
            </a:r>
            <a:r>
              <a:rPr lang="en-US" altLang="en-US" sz="24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subsets 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F={S</a:t>
            </a:r>
            <a:r>
              <a:rPr lang="en-US" altLang="en-US" sz="24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1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, S</a:t>
            </a:r>
            <a:r>
              <a:rPr lang="en-US" altLang="en-US" sz="2400" baseline="-25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2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,….,</a:t>
            </a:r>
            <a:r>
              <a:rPr lang="en-US" altLang="en-US" sz="24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S</a:t>
            </a:r>
            <a:r>
              <a:rPr lang="en-US" altLang="en-US" sz="2400" baseline="-25000" dirty="0" err="1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} 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and an integer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.</a:t>
            </a:r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</a:t>
            </a: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r>
              <a:rPr lang="en-US" altLang="en-US" sz="2400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Maximum Coverage Problem: </a:t>
            </a:r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Find </a:t>
            </a:r>
            <a:r>
              <a:rPr lang="en-US" altLang="en-US" sz="24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> sets such that its union is as large as possible. </a:t>
            </a:r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sz="2400" dirty="0">
              <a:latin typeface="Palatino" pitchFamily="2" charset="77"/>
              <a:ea typeface="Palatino" pitchFamily="2" charset="77"/>
              <a:cs typeface="Calibri" panose="020F0502020204030204" pitchFamily="34" charset="0"/>
            </a:endParaRPr>
          </a:p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52BD9BCC-FB83-0C24-62A2-4ED65E8A5B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DFF05-CB67-4D47-B6EB-E7008EA283F1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C176-84C6-57D3-70D1-710AF520B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I: </a:t>
            </a:r>
            <a:r>
              <a:rPr lang="nb-NO" dirty="0"/>
              <a:t>Min k-</a:t>
            </a:r>
            <a:r>
              <a:rPr lang="nb-NO" dirty="0" err="1"/>
              <a:t>Cut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0470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 k-Cut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24893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Input:</a:t>
            </a:r>
            <a:endParaRPr lang="en-US" sz="2400" baseline="30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027405"/>
            <a:ext cx="821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Task: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46422" y="2268836"/>
            <a:ext cx="6308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Graph </a:t>
            </a:r>
            <a:r>
              <a:rPr lang="nb-NO" sz="2400" dirty="0">
                <a:solidFill>
                  <a:srgbClr val="C00000"/>
                </a:solidFill>
              </a:rPr>
              <a:t>G</a:t>
            </a:r>
            <a:r>
              <a:rPr lang="nb-NO" sz="2400" dirty="0"/>
              <a:t>, integer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, weight function </a:t>
            </a:r>
            <a:r>
              <a:rPr lang="nb-NO" sz="2400" dirty="0">
                <a:solidFill>
                  <a:srgbClr val="C00000"/>
                </a:solidFill>
              </a:rPr>
              <a:t>w : E(G) </a:t>
            </a:r>
            <a:r>
              <a:rPr lang="nb-NO" sz="2400" dirty="0">
                <a:solidFill>
                  <a:srgbClr val="C00000"/>
                </a:solidFill>
                <a:sym typeface="Wingdings" panose="05000000000000000000" pitchFamily="2" charset="2"/>
              </a:rPr>
              <a:t> R</a:t>
            </a:r>
            <a:r>
              <a:rPr lang="nb-NO" sz="2400" baseline="30000" dirty="0">
                <a:solidFill>
                  <a:srgbClr val="C00000"/>
                </a:solidFill>
                <a:sym typeface="Wingdings" panose="05000000000000000000" pitchFamily="2" charset="2"/>
              </a:rPr>
              <a:t>+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6422" y="3027405"/>
            <a:ext cx="4958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Partition </a:t>
            </a:r>
            <a:r>
              <a:rPr lang="nb-NO" sz="2400" dirty="0">
                <a:solidFill>
                  <a:srgbClr val="C00000"/>
                </a:solidFill>
              </a:rPr>
              <a:t>V(G) </a:t>
            </a:r>
            <a:r>
              <a:rPr lang="nb-NO" sz="2400" dirty="0"/>
              <a:t>into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 non-empty parts,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79369" y="3682310"/>
            <a:ext cx="7105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minimizing</a:t>
            </a:r>
            <a:r>
              <a:rPr lang="nb-NO" sz="2400" dirty="0"/>
              <a:t> total </a:t>
            </a:r>
            <a:r>
              <a:rPr lang="nb-NO" sz="2400" dirty="0">
                <a:solidFill>
                  <a:srgbClr val="0070C0"/>
                </a:solidFill>
              </a:rPr>
              <a:t>weight</a:t>
            </a:r>
            <a:r>
              <a:rPr lang="nb-NO" sz="2400" dirty="0"/>
              <a:t> of edges </a:t>
            </a:r>
            <a:r>
              <a:rPr lang="nb-NO" sz="2400" dirty="0">
                <a:solidFill>
                  <a:srgbClr val="C00000"/>
                </a:solidFill>
              </a:rPr>
              <a:t>crossing the partition</a:t>
            </a:r>
            <a:r>
              <a:rPr lang="nb-NO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43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7814" y="436606"/>
            <a:ext cx="29238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/>
              <a:t>NP-Complete</a:t>
            </a:r>
          </a:p>
          <a:p>
            <a:pPr algn="ctr"/>
            <a:r>
              <a:rPr lang="nb-NO" dirty="0">
                <a:solidFill>
                  <a:srgbClr val="0070C0"/>
                </a:solidFill>
              </a:rPr>
              <a:t>(even on unweighted graphs)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0078" y="2001568"/>
            <a:ext cx="265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/>
              <a:t>Poly time </a:t>
            </a:r>
            <a:r>
              <a:rPr lang="nb-NO" sz="2800" dirty="0">
                <a:solidFill>
                  <a:srgbClr val="C00000"/>
                </a:solidFill>
              </a:rPr>
              <a:t>2</a:t>
            </a:r>
            <a:r>
              <a:rPr lang="nb-NO" sz="2800" dirty="0"/>
              <a:t>-Appx</a:t>
            </a:r>
          </a:p>
          <a:p>
            <a:pPr algn="ctr"/>
            <a:r>
              <a:rPr lang="nb-NO" sz="2000" dirty="0"/>
              <a:t>(Greedy)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87574" y="3331162"/>
                <a:ext cx="3137462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800" dirty="0"/>
                  <a:t>Poly time </a:t>
                </a:r>
                <a:r>
                  <a:rPr lang="nb-NO" sz="2800" dirty="0">
                    <a:solidFill>
                      <a:srgbClr val="C00000"/>
                    </a:solidFill>
                  </a:rPr>
                  <a:t>(2-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b-NO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)</a:t>
                </a:r>
                <a:r>
                  <a:rPr lang="nb-NO" sz="2800" dirty="0"/>
                  <a:t>-Appx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574" y="3331162"/>
                <a:ext cx="3137462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495" r="-3107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71490" y="4554150"/>
                <a:ext cx="40535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800" dirty="0"/>
                  <a:t>No </a:t>
                </a:r>
                <a:r>
                  <a:rPr lang="nb-NO" sz="2800" dirty="0">
                    <a:solidFill>
                      <a:srgbClr val="C00000"/>
                    </a:solidFill>
                  </a:rPr>
                  <a:t>(2-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ϵ</m:t>
                    </m:r>
                    <m: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-Appx in poly time</a:t>
                </a:r>
              </a:p>
              <a:p>
                <a:pPr algn="ctr"/>
                <a:r>
                  <a:rPr lang="nb-NO" sz="2000" dirty="0"/>
                  <a:t>(assuming SSE-Hypothesis)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490" y="4554150"/>
                <a:ext cx="4053546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556" t="-6618" r="-240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820687" y="3124005"/>
            <a:ext cx="1693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2(k-1)</a:t>
            </a:r>
            <a:r>
              <a:rPr lang="nb-NO" sz="2800" dirty="0">
                <a:solidFill>
                  <a:srgbClr val="C00000"/>
                </a:solidFill>
              </a:rPr>
              <a:t> </a:t>
            </a:r>
            <a:r>
              <a:rPr lang="nb-NO" sz="2800" dirty="0"/>
              <a:t>time</a:t>
            </a:r>
          </a:p>
          <a:p>
            <a:pPr algn="ctr"/>
            <a:r>
              <a:rPr lang="nb-NO" sz="2000" dirty="0"/>
              <a:t>(randomized)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20687" y="4453597"/>
            <a:ext cx="1739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2(k-1)</a:t>
            </a:r>
            <a:r>
              <a:rPr lang="nb-NO" sz="2800" dirty="0">
                <a:solidFill>
                  <a:srgbClr val="C00000"/>
                </a:solidFill>
              </a:rPr>
              <a:t> </a:t>
            </a:r>
            <a:r>
              <a:rPr lang="nb-NO" sz="2800" dirty="0"/>
              <a:t>time</a:t>
            </a:r>
          </a:p>
          <a:p>
            <a:pPr algn="ctr"/>
            <a:r>
              <a:rPr lang="nb-NO" sz="2000" dirty="0"/>
              <a:t>(Deterministic)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20687" y="5668576"/>
            <a:ext cx="2087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/>
              <a:t>No </a:t>
            </a:r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o(k)</a:t>
            </a:r>
            <a:r>
              <a:rPr lang="nb-NO" sz="2800" dirty="0"/>
              <a:t> time </a:t>
            </a:r>
            <a:br>
              <a:rPr lang="nb-NO" sz="2800" dirty="0"/>
            </a:br>
            <a:r>
              <a:rPr lang="nb-NO" sz="2000" dirty="0"/>
              <a:t>(assuming ETH)</a:t>
            </a:r>
            <a:endParaRPr lang="nb-NO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07" y="2175340"/>
            <a:ext cx="1314450" cy="1314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655" y="2136115"/>
            <a:ext cx="1518144" cy="14470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87" y="3776447"/>
            <a:ext cx="1487996" cy="1487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50762" y="1982790"/>
                <a:ext cx="1878848" cy="889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nb-NO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nb-NO" sz="2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nb-NO" sz="2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</a:t>
                </a:r>
                <a:r>
                  <a:rPr lang="nb-NO" sz="2800" dirty="0"/>
                  <a:t>time</a:t>
                </a:r>
              </a:p>
              <a:p>
                <a:pPr algn="ctr"/>
                <a:r>
                  <a:rPr lang="nb-NO" sz="2000" dirty="0"/>
                  <a:t>(randomized)</a:t>
                </a:r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62" y="1982790"/>
                <a:ext cx="1878848" cy="889987"/>
              </a:xfrm>
              <a:prstGeom prst="rect">
                <a:avLst/>
              </a:prstGeom>
              <a:blipFill rotWithShape="0">
                <a:blip r:embed="rId8"/>
                <a:stretch>
                  <a:fillRect r="-5825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31" y="420626"/>
            <a:ext cx="1264754" cy="15809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52" y="259153"/>
            <a:ext cx="1450975" cy="1450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5" y="3992796"/>
            <a:ext cx="1291798" cy="1291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1" y="1971749"/>
            <a:ext cx="1401910" cy="1141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31" y="1982790"/>
            <a:ext cx="1411547" cy="14115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1" y="5535822"/>
            <a:ext cx="925726" cy="1157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10" y="5451622"/>
            <a:ext cx="948678" cy="12649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12" y="5604308"/>
            <a:ext cx="810808" cy="10810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8343" y="5350677"/>
            <a:ext cx="988081" cy="14667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85" y="5490389"/>
            <a:ext cx="1226137" cy="12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Karger-Stein Algorithm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19528"/>
            <a:ext cx="507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Pick a </a:t>
            </a:r>
            <a:r>
              <a:rPr lang="nb-NO" sz="2400" dirty="0">
                <a:solidFill>
                  <a:srgbClr val="C00000"/>
                </a:solidFill>
              </a:rPr>
              <a:t>random edge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0070C0"/>
                </a:solidFill>
              </a:rPr>
              <a:t>contract</a:t>
            </a:r>
            <a:r>
              <a:rPr lang="nb-NO" sz="2400" dirty="0"/>
              <a:t> it. Repeat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346709"/>
            <a:ext cx="5061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When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 vertices left, that is your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-Cut!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3050741"/>
                <a:ext cx="88628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For every minimum </a:t>
                </a:r>
                <a:r>
                  <a:rPr lang="nb-NO" sz="2400" dirty="0">
                    <a:solidFill>
                      <a:srgbClr val="C00000"/>
                    </a:solidFill>
                  </a:rPr>
                  <a:t>k</a:t>
                </a:r>
                <a:r>
                  <a:rPr lang="nb-NO" sz="2400" dirty="0"/>
                  <a:t>-cut, </a:t>
                </a:r>
                <a:r>
                  <a:rPr lang="nb-NO" sz="2400" dirty="0">
                    <a:solidFill>
                      <a:srgbClr val="0070C0"/>
                    </a:solidFill>
                  </a:rPr>
                  <a:t>probability to output that </a:t>
                </a:r>
                <a:r>
                  <a:rPr lang="nb-NO" sz="2400" dirty="0">
                    <a:solidFill>
                      <a:srgbClr val="C00000"/>
                    </a:solidFill>
                  </a:rPr>
                  <a:t>k</a:t>
                </a:r>
                <a:r>
                  <a:rPr lang="nb-NO" sz="2400" dirty="0"/>
                  <a:t>-cut is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n</a:t>
                </a:r>
                <a:r>
                  <a:rPr lang="en-US" sz="2400" baseline="30000" dirty="0">
                    <a:solidFill>
                      <a:srgbClr val="C00000"/>
                    </a:solidFill>
                  </a:rPr>
                  <a:t>-2k+O(1)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050741"/>
                <a:ext cx="8862875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15278" y="4020289"/>
                <a:ext cx="5485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So number of minimum </a:t>
                </a:r>
                <a:r>
                  <a:rPr lang="nb-NO" sz="2400" dirty="0">
                    <a:solidFill>
                      <a:srgbClr val="C00000"/>
                    </a:solidFill>
                  </a:rPr>
                  <a:t>k</a:t>
                </a:r>
                <a:r>
                  <a:rPr lang="nb-NO" sz="2400" dirty="0"/>
                  <a:t>-cuts is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n</a:t>
                </a:r>
                <a:r>
                  <a:rPr lang="en-US" sz="2400" baseline="30000" dirty="0">
                    <a:solidFill>
                      <a:srgbClr val="C00000"/>
                    </a:solidFill>
                  </a:rPr>
                  <a:t>2k+O(1)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278" y="4020289"/>
                <a:ext cx="5485797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66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53220" y="4989837"/>
                <a:ext cx="58373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Number of </a:t>
                </a:r>
                <a:r>
                  <a:rPr lang="nb-NO" sz="2400" dirty="0">
                    <a:solidFill>
                      <a:srgbClr val="C00000"/>
                    </a:solidFill>
                  </a:rPr>
                  <a:t>c</a:t>
                </a:r>
                <a:r>
                  <a:rPr lang="nb-NO" sz="2400" dirty="0"/>
                  <a:t>-approximate </a:t>
                </a:r>
                <a:r>
                  <a:rPr lang="nb-NO" sz="2400" dirty="0">
                    <a:solidFill>
                      <a:srgbClr val="C00000"/>
                    </a:solidFill>
                  </a:rPr>
                  <a:t>k</a:t>
                </a:r>
                <a:r>
                  <a:rPr lang="nb-NO" sz="2400" dirty="0"/>
                  <a:t>-cuts is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n</a:t>
                </a:r>
                <a:r>
                  <a:rPr lang="en-US" sz="2400" baseline="30000" dirty="0">
                    <a:solidFill>
                      <a:srgbClr val="C00000"/>
                    </a:solidFill>
                  </a:rPr>
                  <a:t>2ck+O(1)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220" y="4989837"/>
                <a:ext cx="5837304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56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Thorup’s Tree Packing</a:t>
            </a:r>
            <a:br>
              <a:rPr lang="nb-NO" dirty="0"/>
            </a:br>
            <a:r>
              <a:rPr lang="nb-NO" sz="2400" dirty="0"/>
              <a:t>(only show for unweighted)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713" y="1922673"/>
            <a:ext cx="621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Compute </a:t>
            </a:r>
            <a:r>
              <a:rPr lang="nb-NO" sz="2400" dirty="0">
                <a:solidFill>
                  <a:srgbClr val="C00000"/>
                </a:solidFill>
              </a:rPr>
              <a:t>O(k</a:t>
            </a:r>
            <a:r>
              <a:rPr lang="nb-NO" sz="2400" baseline="30000" dirty="0">
                <a:solidFill>
                  <a:srgbClr val="C00000"/>
                </a:solidFill>
              </a:rPr>
              <a:t>3</a:t>
            </a:r>
            <a:r>
              <a:rPr lang="nb-NO" sz="2400" dirty="0">
                <a:solidFill>
                  <a:srgbClr val="C00000"/>
                </a:solidFill>
              </a:rPr>
              <a:t>m log m) </a:t>
            </a:r>
            <a:r>
              <a:rPr lang="nb-NO" sz="2400" dirty="0">
                <a:solidFill>
                  <a:srgbClr val="0070C0"/>
                </a:solidFill>
              </a:rPr>
              <a:t>minimum</a:t>
            </a:r>
            <a:r>
              <a:rPr lang="nb-NO" sz="2400" dirty="0"/>
              <a:t> spanning trees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54949" y="1747893"/>
            <a:ext cx="4927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Edge weight when computing tree </a:t>
            </a:r>
            <a:r>
              <a:rPr lang="nb-NO" sz="2400" dirty="0">
                <a:solidFill>
                  <a:srgbClr val="C00000"/>
                </a:solidFill>
              </a:rPr>
              <a:t>i</a:t>
            </a:r>
            <a:r>
              <a:rPr lang="nb-NO" sz="2400" dirty="0"/>
              <a:t> is </a:t>
            </a:r>
            <a:br>
              <a:rPr lang="nb-NO" sz="2400" dirty="0"/>
            </a:br>
            <a:r>
              <a:rPr lang="nb-NO" sz="2400" dirty="0">
                <a:solidFill>
                  <a:srgbClr val="0070C0"/>
                </a:solidFill>
              </a:rPr>
              <a:t>#times </a:t>
            </a:r>
            <a:r>
              <a:rPr lang="nb-NO" sz="2400" dirty="0"/>
              <a:t>previous trees used that edge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5713" y="3074100"/>
                <a:ext cx="6755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/>
                  <a:t>At least one of these trees crosses cut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2(k-1)</a:t>
                </a:r>
                <a:r>
                  <a:rPr lang="en-US" sz="2400" dirty="0"/>
                  <a:t> times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13" y="3074100"/>
                <a:ext cx="6755952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083" t="-10526" r="-90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786489" y="3710546"/>
            <a:ext cx="4778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Guess this tree: </a:t>
            </a:r>
            <a:r>
              <a:rPr lang="nb-NO" sz="2400" dirty="0">
                <a:solidFill>
                  <a:srgbClr val="C00000"/>
                </a:solidFill>
              </a:rPr>
              <a:t>O(k</a:t>
            </a:r>
            <a:r>
              <a:rPr lang="nb-NO" sz="2400" baseline="30000" dirty="0">
                <a:solidFill>
                  <a:srgbClr val="C00000"/>
                </a:solidFill>
              </a:rPr>
              <a:t>3</a:t>
            </a:r>
            <a:r>
              <a:rPr lang="nb-NO" sz="2400" dirty="0">
                <a:solidFill>
                  <a:srgbClr val="C00000"/>
                </a:solidFill>
              </a:rPr>
              <a:t>m log m) = O(n</a:t>
            </a:r>
            <a:r>
              <a:rPr lang="nb-NO" sz="2400" baseline="30000" dirty="0">
                <a:solidFill>
                  <a:srgbClr val="C00000"/>
                </a:solidFill>
              </a:rPr>
              <a:t>2</a:t>
            </a:r>
            <a:r>
              <a:rPr lang="nb-NO" sz="2400" dirty="0">
                <a:solidFill>
                  <a:srgbClr val="C00000"/>
                </a:solidFill>
              </a:rPr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73578" y="4346320"/>
            <a:ext cx="375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Guess the cut edges: </a:t>
            </a:r>
            <a:r>
              <a:rPr lang="nb-NO" sz="2400" dirty="0">
                <a:solidFill>
                  <a:srgbClr val="C00000"/>
                </a:solidFill>
              </a:rPr>
              <a:t>O(n</a:t>
            </a:r>
            <a:r>
              <a:rPr lang="nb-NO" sz="2400" baseline="30000" dirty="0">
                <a:solidFill>
                  <a:srgbClr val="C00000"/>
                </a:solidFill>
              </a:rPr>
              <a:t>2k-2</a:t>
            </a:r>
            <a:r>
              <a:rPr lang="nb-NO" sz="2400" dirty="0">
                <a:solidFill>
                  <a:srgbClr val="C00000"/>
                </a:solidFill>
              </a:rPr>
              <a:t>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10679" y="4982094"/>
            <a:ext cx="731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Guess how to merge</a:t>
            </a:r>
            <a:r>
              <a:rPr lang="nb-NO" sz="2400" dirty="0">
                <a:solidFill>
                  <a:srgbClr val="C00000"/>
                </a:solidFill>
              </a:rPr>
              <a:t> 2k-1</a:t>
            </a:r>
            <a:r>
              <a:rPr lang="nb-NO" sz="2400" dirty="0"/>
              <a:t> components into k groups: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baseline="30000" dirty="0">
                <a:solidFill>
                  <a:srgbClr val="C00000"/>
                </a:solidFill>
              </a:rPr>
              <a:t>O(k)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6618" y="5617868"/>
            <a:ext cx="24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Total time: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baseline="30000" dirty="0">
                <a:solidFill>
                  <a:srgbClr val="C00000"/>
                </a:solidFill>
              </a:rPr>
              <a:t>O(k)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2k</a:t>
            </a:r>
            <a:endParaRPr lang="en-US" sz="24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past 10 years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125362"/>
            <a:ext cx="778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Improve the constant of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2k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exact algorithm as far as possible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887363"/>
            <a:ext cx="6523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Find tight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ck</a:t>
            </a:r>
            <a:r>
              <a:rPr lang="nb-NO" sz="2400" dirty="0"/>
              <a:t> bound on number of minimum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-cuts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411365"/>
            <a:ext cx="683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Parameterized Algorithms with parameter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= cut size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649364"/>
            <a:ext cx="631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Parameterized Approximation (with parameter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Exact XP Algorithms and #Minumum k-Cuts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4450" y="2037131"/>
            <a:ext cx="2190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Gupta et al [2018a]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84364" y="2548555"/>
                <a:ext cx="1636410" cy="51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k</a:t>
                </a:r>
                <a:r>
                  <a:rPr lang="nb-NO" sz="2000" baseline="30000" dirty="0">
                    <a:solidFill>
                      <a:srgbClr val="C00000"/>
                    </a:solidFill>
                  </a:rPr>
                  <a:t>O(k)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f>
                          <m:fPr>
                            <m:ctrlPr>
                              <a:rPr lang="nb-NO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64" y="2548555"/>
                <a:ext cx="1636410" cy="515206"/>
              </a:xfrm>
              <a:prstGeom prst="rect">
                <a:avLst/>
              </a:prstGeom>
              <a:blipFill>
                <a:blip r:embed="rId2"/>
                <a:stretch>
                  <a:fillRect l="-3846"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58106" y="3104023"/>
            <a:ext cx="1607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(Unweighted)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209480" y="1871294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Li [2019]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027475" y="2458231"/>
                <a:ext cx="1401025" cy="412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k</a:t>
                </a:r>
                <a:r>
                  <a:rPr lang="nb-NO" sz="2000" baseline="30000" dirty="0">
                    <a:solidFill>
                      <a:srgbClr val="C00000"/>
                    </a:solidFill>
                  </a:rPr>
                  <a:t>O(k)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475" y="2458231"/>
                <a:ext cx="1401025" cy="412934"/>
              </a:xfrm>
              <a:prstGeom prst="rect">
                <a:avLst/>
              </a:prstGeom>
              <a:blipFill rotWithShape="0">
                <a:blip r:embed="rId3"/>
                <a:stretch>
                  <a:fillRect l="-4783" t="-4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940303" y="2940439"/>
            <a:ext cx="1607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(Unweighted)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3608" y="4522144"/>
            <a:ext cx="2067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Gupta et al [2019]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80160" y="4992874"/>
                <a:ext cx="1754583" cy="412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k</a:t>
                </a:r>
                <a:r>
                  <a:rPr lang="nb-NO" sz="2000" baseline="30000" dirty="0">
                    <a:solidFill>
                      <a:srgbClr val="C00000"/>
                    </a:solidFill>
                  </a:rPr>
                  <a:t>O(k)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1.98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160" y="4992874"/>
                <a:ext cx="1754583" cy="412934"/>
              </a:xfrm>
              <a:prstGeom prst="rect">
                <a:avLst/>
              </a:prstGeom>
              <a:blipFill rotWithShape="0">
                <a:blip r:embed="rId4"/>
                <a:stretch>
                  <a:fillRect l="-3472" t="-4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778104" y="4253132"/>
            <a:ext cx="2067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Gupta et al [2020]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385019" y="4680009"/>
                <a:ext cx="1048364" cy="412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nb-NO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19" y="4680009"/>
                <a:ext cx="1048364" cy="4129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238624" y="5522830"/>
            <a:ext cx="2514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Bound for #min k-Cuts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576029" y="5119710"/>
            <a:ext cx="2514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Bound for #min k-Cuts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9452826" y="5700426"/>
            <a:ext cx="912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Tight!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39" y="2074538"/>
            <a:ext cx="1276350" cy="1914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089" y="2056329"/>
            <a:ext cx="1285386" cy="1950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16" y="3996669"/>
            <a:ext cx="1162636" cy="17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Parameterized by Cut Size </a:t>
            </a:r>
            <a:r>
              <a:rPr lang="nb-NO" dirty="0">
                <a:solidFill>
                  <a:srgbClr val="C00000"/>
                </a:solidFill>
              </a:rPr>
              <a:t>s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171700"/>
                <a:ext cx="3725379" cy="1381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Kawarabayashi and </a:t>
                </a:r>
                <a:r>
                  <a:rPr lang="en-US" sz="2000" dirty="0" err="1"/>
                  <a:t>Thorup</a:t>
                </a:r>
                <a:r>
                  <a:rPr lang="en-US" sz="2000" dirty="0"/>
                  <a:t> [2011]</a:t>
                </a:r>
              </a:p>
              <a:p>
                <a:endParaRPr lang="nb-NO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p>
                            <m:sSupPr>
                              <m:ctrlPr>
                                <a:rPr lang="nb-NO" sz="20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71700"/>
                <a:ext cx="3725379" cy="1381276"/>
              </a:xfrm>
              <a:prstGeom prst="rect">
                <a:avLst/>
              </a:prstGeom>
              <a:blipFill rotWithShape="0">
                <a:blip r:embed="rId2"/>
                <a:stretch>
                  <a:fillRect l="-1800" t="-2203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31168" y="2164198"/>
                <a:ext cx="2206310" cy="750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/>
                  <a:t>Chitnis et al. [2016]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p>
                            <m:sSupPr>
                              <m:ctrlPr>
                                <a:rPr lang="nb-NO" sz="20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nb-NO" sz="20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168" y="2164198"/>
                <a:ext cx="2206310" cy="750205"/>
              </a:xfrm>
              <a:prstGeom prst="rect">
                <a:avLst/>
              </a:prstGeom>
              <a:blipFill rotWithShape="0">
                <a:blip r:embed="rId3"/>
                <a:stretch>
                  <a:fillRect l="-2762" t="-4065" r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37259" y="2164198"/>
                <a:ext cx="2116541" cy="720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/>
                  <a:t>Cygan et al. [2018]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nb-NO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nb-NO" sz="20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7259" y="2164198"/>
                <a:ext cx="2116541" cy="720710"/>
              </a:xfrm>
              <a:prstGeom prst="rect">
                <a:avLst/>
              </a:prstGeom>
              <a:blipFill rotWithShape="0">
                <a:blip r:embed="rId4"/>
                <a:stretch>
                  <a:fillRect l="-2874" t="-4237" r="-2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48" y="3435640"/>
            <a:ext cx="1167880" cy="1167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28" y="3504238"/>
            <a:ext cx="1111305" cy="1111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370" y="3015023"/>
            <a:ext cx="819716" cy="1051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86" y="3046077"/>
            <a:ext cx="973503" cy="9735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7589" y="3015023"/>
            <a:ext cx="757980" cy="1125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31" y="4019580"/>
            <a:ext cx="869593" cy="1109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70" y="4021437"/>
            <a:ext cx="975719" cy="9952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7286" y="2941574"/>
            <a:ext cx="757980" cy="1125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27" y="3718667"/>
            <a:ext cx="869593" cy="1109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08" y="4066903"/>
            <a:ext cx="975719" cy="995233"/>
          </a:xfrm>
          <a:prstGeom prst="rect">
            <a:avLst/>
          </a:prstGeom>
        </p:spPr>
      </p:pic>
      <p:pic>
        <p:nvPicPr>
          <p:cNvPr id="22" name="Picture 21" descr="https://www.cs.ucsb.edu/sites/default/files/styles/portrait-full/public/faculty/images/cs_headshots_daniel_lokshtanov_mini.jpg?itok=WC9lpYk2&amp;c=4c3b4c261a4cad9efe073a4634a3d6d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20" y="3000264"/>
            <a:ext cx="817674" cy="8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879" y="3826471"/>
            <a:ext cx="612359" cy="94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711" y="4836681"/>
            <a:ext cx="922439" cy="9224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65266" y="2995263"/>
            <a:ext cx="870613" cy="7123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72937" y="5129061"/>
            <a:ext cx="198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Maybe </a:t>
            </a:r>
            <a:r>
              <a:rPr lang="nb-NO" sz="2000" dirty="0">
                <a:solidFill>
                  <a:srgbClr val="C00000"/>
                </a:solidFill>
              </a:rPr>
              <a:t>2</a:t>
            </a:r>
            <a:r>
              <a:rPr lang="nb-NO" sz="2000" baseline="30000" dirty="0">
                <a:solidFill>
                  <a:srgbClr val="C00000"/>
                </a:solidFill>
              </a:rPr>
              <a:t>O(s)</a:t>
            </a:r>
            <a:r>
              <a:rPr lang="nb-NO" sz="2000" dirty="0">
                <a:solidFill>
                  <a:srgbClr val="C00000"/>
                </a:solidFill>
              </a:rPr>
              <a:t>n</a:t>
            </a:r>
            <a:r>
              <a:rPr lang="nb-NO" sz="2000" baseline="30000" dirty="0">
                <a:solidFill>
                  <a:srgbClr val="C00000"/>
                </a:solidFill>
              </a:rPr>
              <a:t>O(1)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/>
              <a:t>?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019342" y="5667405"/>
            <a:ext cx="2493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Probably no </a:t>
            </a:r>
            <a:r>
              <a:rPr lang="nb-NO" sz="2000" dirty="0">
                <a:solidFill>
                  <a:srgbClr val="C00000"/>
                </a:solidFill>
              </a:rPr>
              <a:t>2</a:t>
            </a:r>
            <a:r>
              <a:rPr lang="nb-NO" sz="2000" baseline="30000" dirty="0">
                <a:solidFill>
                  <a:srgbClr val="C00000"/>
                </a:solidFill>
              </a:rPr>
              <a:t>o(s)</a:t>
            </a:r>
            <a:r>
              <a:rPr lang="nb-NO" sz="2000" dirty="0">
                <a:solidFill>
                  <a:srgbClr val="C00000"/>
                </a:solidFill>
              </a:rPr>
              <a:t>n</a:t>
            </a:r>
            <a:r>
              <a:rPr lang="nb-NO" sz="2000" baseline="30000" dirty="0">
                <a:solidFill>
                  <a:srgbClr val="C00000"/>
                </a:solidFill>
              </a:rPr>
              <a:t>O(1)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75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24" grpId="0"/>
      <p:bldP spid="2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Parameterized Approximation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7067" y="1936367"/>
            <a:ext cx="2202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Gupta et al [2018b]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2399257"/>
                <a:ext cx="3716146" cy="442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1.9997</a:t>
                </a:r>
                <a:r>
                  <a:rPr lang="nb-NO" sz="2000" dirty="0"/>
                  <a:t>-appx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sup>
                    </m:sSup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99257"/>
                <a:ext cx="3716146" cy="442429"/>
              </a:xfrm>
              <a:prstGeom prst="rect">
                <a:avLst/>
              </a:prstGeom>
              <a:blipFill rotWithShape="0">
                <a:blip r:embed="rId2"/>
                <a:stretch>
                  <a:fillRect l="-18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293026" y="4796354"/>
            <a:ext cx="2190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Gupta et al [2018a]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9149" y="5251482"/>
                <a:ext cx="4477251" cy="412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)</a:t>
                </a:r>
                <a:r>
                  <a:rPr lang="nb-NO" sz="2000" dirty="0"/>
                  <a:t>-appx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type m:val="skw"/>
                                <m:ctrlPr>
                                  <a:rPr lang="en-US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nb-NO" sz="20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nb-NO" sz="20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ϵ</m:t>
                                </m:r>
                              </m:den>
                            </m:f>
                            <m:r>
                              <a:rPr lang="nb-NO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nb-NO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  <m:r>
                              <a:rPr lang="nb-NO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nb-NO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sup>
                    </m:sSup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9" y="5251482"/>
                <a:ext cx="4477251" cy="412934"/>
              </a:xfrm>
              <a:prstGeom prst="rect">
                <a:avLst/>
              </a:prstGeom>
              <a:blipFill rotWithShape="0">
                <a:blip r:embed="rId3"/>
                <a:stretch>
                  <a:fillRect l="-1499" t="-114706" b="-16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27067" y="5687172"/>
                <a:ext cx="2789610" cy="442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1.81</a:t>
                </a:r>
                <a:r>
                  <a:rPr lang="nb-NO" sz="2000" dirty="0"/>
                  <a:t>-appx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sup>
                    </m:sSup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067" y="5687172"/>
                <a:ext cx="2789610" cy="442429"/>
              </a:xfrm>
              <a:prstGeom prst="rect">
                <a:avLst/>
              </a:prstGeom>
              <a:blipFill rotWithShape="0">
                <a:blip r:embed="rId4"/>
                <a:stretch>
                  <a:fillRect l="-2183" b="-2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042474" y="1875289"/>
            <a:ext cx="3331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Kawarabayashi</a:t>
            </a:r>
            <a:r>
              <a:rPr lang="en-US" sz="2000" dirty="0"/>
              <a:t> and Lin [2020]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34435" y="2425596"/>
                <a:ext cx="2800510" cy="442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b-NO" sz="2000" dirty="0">
                    <a:solidFill>
                      <a:srgbClr val="C00000"/>
                    </a:solidFill>
                  </a:rPr>
                  <a:t>1.67</a:t>
                </a:r>
                <a:r>
                  <a:rPr lang="nb-NO" sz="2000" dirty="0"/>
                  <a:t>-appx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nb-NO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sup>
                    </m:sSup>
                    <m:sSup>
                      <m:sSupPr>
                        <m:ctrlPr>
                          <a:rPr lang="nb-NO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nb-NO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435" y="2425596"/>
                <a:ext cx="2800510" cy="442429"/>
              </a:xfrm>
              <a:prstGeom prst="rect">
                <a:avLst/>
              </a:prstGeom>
              <a:blipFill rotWithShape="0">
                <a:blip r:embed="rId5"/>
                <a:stretch>
                  <a:fillRect l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83" y="3258402"/>
            <a:ext cx="762682" cy="1144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565" y="3261491"/>
            <a:ext cx="758755" cy="11516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0" y="3258402"/>
            <a:ext cx="796044" cy="1194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14" y="3139549"/>
            <a:ext cx="1167880" cy="1167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662" y="3143753"/>
            <a:ext cx="859859" cy="11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past 10 years summaried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125362"/>
            <a:ext cx="778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Improve the constant of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2k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exact algorithm as far as possible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887363"/>
            <a:ext cx="6523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Find tight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ck</a:t>
            </a:r>
            <a:r>
              <a:rPr lang="nb-NO" sz="2400" dirty="0"/>
              <a:t> bound on number of minimum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-cuts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411365"/>
            <a:ext cx="683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Parameterized Algorithms with parameter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= cut size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649364"/>
            <a:ext cx="631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Parameterized Approximation (with parameter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)</a:t>
            </a:r>
            <a:endParaRPr lang="en-US" sz="2400" dirty="0"/>
          </a:p>
        </p:txBody>
      </p:sp>
      <p:sp>
        <p:nvSpPr>
          <p:cNvPr id="9" name="Bent-Up Arrow 8"/>
          <p:cNvSpPr/>
          <p:nvPr/>
        </p:nvSpPr>
        <p:spPr>
          <a:xfrm rot="13479179" flipH="1" flipV="1">
            <a:off x="8645909" y="2134714"/>
            <a:ext cx="376582" cy="190237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rot="13479179" flipH="1" flipV="1">
            <a:off x="7483576" y="2992243"/>
            <a:ext cx="376582" cy="190237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13479179" flipH="1" flipV="1">
            <a:off x="7885169" y="4516245"/>
            <a:ext cx="376582" cy="190237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63527" y="432347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C00000"/>
                </a:solidFill>
              </a:rPr>
              <a:t>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4799" y="3514961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</a:rPr>
              <a:t>?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4" name="Bent-Up Arrow 13"/>
          <p:cNvSpPr/>
          <p:nvPr/>
        </p:nvSpPr>
        <p:spPr>
          <a:xfrm rot="13479179" flipH="1" flipV="1">
            <a:off x="7568246" y="4097368"/>
            <a:ext cx="151253" cy="45719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B5DBA2C-071F-D654-CD2C-9201758A6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79653"/>
          </a:xfrm>
        </p:spPr>
        <p:txBody>
          <a:bodyPr>
            <a:normAutofit/>
          </a:bodyPr>
          <a:lstStyle/>
          <a:p>
            <a:br>
              <a:rPr lang="en-US" altLang="en-US" sz="4400" dirty="0">
                <a:latin typeface="Palatino" pitchFamily="2" charset="77"/>
                <a:ea typeface="Palatino" pitchFamily="2" charset="77"/>
              </a:rPr>
            </a:br>
            <a:r>
              <a:rPr lang="en-US" altLang="en-US" sz="3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Greedy Coverage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319CA6-70A4-9DA1-C9CC-41B1400A1A8E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en-US" dirty="0"/>
              </a:p>
              <a:p>
                <a:r>
                  <a:rPr lang="en-US" altLang="en-US" sz="2400" u="sng" dirty="0"/>
                  <a:t> </a:t>
                </a:r>
              </a:p>
              <a:p>
                <a:r>
                  <a:rPr lang="en-US" altLang="en-US" sz="2800" dirty="0">
                    <a:latin typeface="Palatino" pitchFamily="2" charset="77"/>
                    <a:ea typeface="Palatino" pitchFamily="2" charset="77"/>
                  </a:rPr>
                  <a:t>Repeat: </a:t>
                </a:r>
              </a:p>
              <a:p>
                <a:pPr marL="342900" indent="-342900">
                  <a:buFont typeface="Wingdings" pitchFamily="2" charset="2"/>
                  <a:buChar char="v"/>
                </a:pPr>
                <a:endParaRPr lang="en-US" altLang="en-US" sz="2800" dirty="0"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IN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Pick the set that covers the maximum number of uncovered     elements </a:t>
                </a:r>
              </a:p>
              <a:p>
                <a:endParaRPr lang="en-IN" alt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IN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Mark elements in the chosen set as covered. </a:t>
                </a:r>
              </a:p>
              <a:p>
                <a:endParaRPr lang="en-IN" alt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altLang="en-US" sz="2800" dirty="0">
                    <a:latin typeface="Palatino" pitchFamily="2" charset="77"/>
                    <a:ea typeface="Palatino" pitchFamily="2" charset="77"/>
                  </a:rPr>
                  <a:t>Until Done</a:t>
                </a:r>
              </a:p>
              <a:p>
                <a:endParaRPr lang="en-US" altLang="en-US" sz="28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Stop after first 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 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steps (</a:t>
                </a:r>
                <a:r>
                  <a:rPr lang="en-US" altLang="en-US" sz="2800" dirty="0">
                    <a:latin typeface="Palatino" pitchFamily="2" charset="77"/>
                    <a:ea typeface="Palatino" pitchFamily="2" charset="77"/>
                  </a:rPr>
                  <a:t>Maximum Coverage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):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(1−(</m:t>
                    </m:r>
                    <m:r>
                      <a:rPr lang="en-US" alt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1/</m:t>
                    </m:r>
                    <m:r>
                      <a:rPr lang="en-US" alt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𝑒</m:t>
                    </m:r>
                    <m:r>
                      <a:rPr lang="en-US" alt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)) 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factor</a:t>
                </a:r>
              </a:p>
              <a:p>
                <a:endParaRPr lang="en-US" altLang="en-US" sz="28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Run until all elements covered (</a:t>
                </a:r>
                <a:r>
                  <a:rPr lang="en-US" altLang="en-US" sz="2800" dirty="0">
                    <a:latin typeface="Palatino" pitchFamily="2" charset="77"/>
                    <a:ea typeface="Palatino" pitchFamily="2" charset="77"/>
                  </a:rPr>
                  <a:t>Set Cover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): 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ln n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factor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319CA6-70A4-9DA1-C9CC-41B1400A1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CB43924D-1B70-DEF3-CFA2-1D1D16457B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90F9D68-94D1-AD4C-85C9-5E2D1112D43F}" type="slidenum">
              <a:rPr lang="en-US" altLang="en-US" smtClean="0"/>
              <a:pPr/>
              <a:t>9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Our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71977" y="1787610"/>
                <a:ext cx="8113631" cy="541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r>
                  <a:rPr lang="en-US" sz="2800" dirty="0"/>
                  <a:t>-approximation algorithm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b-NO" sz="2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b-NO" sz="2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ϵ</m:t>
                            </m:r>
                          </m:den>
                        </m:f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77" y="1787610"/>
                <a:ext cx="8113631" cy="541110"/>
              </a:xfrm>
              <a:prstGeom prst="rect">
                <a:avLst/>
              </a:prstGeom>
              <a:blipFill rotWithShape="0">
                <a:blip r:embed="rId2"/>
                <a:stretch>
                  <a:fillRect l="-1503" t="-6742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71977" y="3118021"/>
                <a:ext cx="8601778" cy="973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Exact </a:t>
                </a:r>
                <a:r>
                  <a:rPr lang="en-US" sz="2800" dirty="0"/>
                  <a:t>algorithm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sz="2800" dirty="0"/>
                  <a:t> for </a:t>
                </a:r>
                <a:r>
                  <a:rPr lang="en-US" sz="2800" dirty="0">
                    <a:solidFill>
                      <a:srgbClr val="0070C0"/>
                    </a:solidFill>
                  </a:rPr>
                  <a:t>unweighted</a:t>
                </a:r>
                <a:r>
                  <a:rPr lang="en-US" sz="2800" dirty="0"/>
                  <a:t> graphs,</a:t>
                </a:r>
              </a:p>
              <a:p>
                <a:r>
                  <a:rPr lang="nb-NO" sz="2800" dirty="0"/>
                  <a:t>shere </a:t>
                </a:r>
                <a:r>
                  <a:rPr lang="nb-NO" sz="2800" dirty="0">
                    <a:solidFill>
                      <a:srgbClr val="C00000"/>
                    </a:solidFill>
                  </a:rPr>
                  <a:t>s = cut size</a:t>
                </a:r>
                <a:r>
                  <a:rPr lang="nb-NO" sz="2800" dirty="0"/>
                  <a:t>. 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77" y="3118021"/>
                <a:ext cx="8601778" cy="973280"/>
              </a:xfrm>
              <a:prstGeom prst="rect">
                <a:avLst/>
              </a:prstGeom>
              <a:blipFill rotWithShape="0">
                <a:blip r:embed="rId3"/>
                <a:stretch>
                  <a:fillRect l="-1416" t="-3750" r="-283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71977" y="4621430"/>
            <a:ext cx="806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Both are </a:t>
            </a:r>
            <a:r>
              <a:rPr lang="nb-NO" sz="2800" dirty="0">
                <a:solidFill>
                  <a:srgbClr val="C00000"/>
                </a:solidFill>
              </a:rPr>
              <a:t>optimal up to ETH </a:t>
            </a:r>
            <a:r>
              <a:rPr lang="nb-NO" sz="2800" dirty="0"/>
              <a:t>and constants in exponent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69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Our main result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71977" y="1992890"/>
                <a:ext cx="8113631" cy="541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)</a:t>
                </a:r>
                <a:r>
                  <a:rPr lang="en-US" sz="2800" dirty="0"/>
                  <a:t>-approximation algorithm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b-NO" sz="2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nb-NO" sz="2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ϵ</m:t>
                            </m:r>
                          </m:den>
                        </m:f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nb-NO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77" y="1992890"/>
                <a:ext cx="8113631" cy="541110"/>
              </a:xfrm>
              <a:prstGeom prst="rect">
                <a:avLst/>
              </a:prstGeom>
              <a:blipFill rotWithShape="0">
                <a:blip r:embed="rId2"/>
                <a:stretch>
                  <a:fillRect l="-1503" t="-7865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71977" y="2960587"/>
            <a:ext cx="673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C00000"/>
                </a:solidFill>
              </a:rPr>
              <a:t>Optimal up to ETH </a:t>
            </a:r>
            <a:r>
              <a:rPr lang="nb-NO" sz="2800" dirty="0"/>
              <a:t>and constants in exponent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860383" y="4380861"/>
            <a:ext cx="733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Parameterized Approximation (with parameter </a:t>
            </a:r>
            <a:r>
              <a:rPr lang="nb-NO" sz="2800" dirty="0">
                <a:solidFill>
                  <a:srgbClr val="C00000"/>
                </a:solidFill>
              </a:rPr>
              <a:t>k</a:t>
            </a:r>
            <a:r>
              <a:rPr lang="nb-NO" sz="2800" dirty="0"/>
              <a:t>)</a:t>
            </a:r>
            <a:endParaRPr lang="en-US" sz="2800" dirty="0"/>
          </a:p>
        </p:txBody>
      </p:sp>
      <p:sp>
        <p:nvSpPr>
          <p:cNvPr id="8" name="Bent-Up Arrow 7"/>
          <p:cNvSpPr/>
          <p:nvPr/>
        </p:nvSpPr>
        <p:spPr>
          <a:xfrm rot="13479179" flipH="1" flipV="1">
            <a:off x="9196522" y="4547353"/>
            <a:ext cx="376582" cy="190237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Proof ingredients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3760" y="2043273"/>
                <a:ext cx="7803418" cy="724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-approximate reduction to </a:t>
                </a:r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 </a:t>
                </a:r>
                <a14:m>
                  <m:oMath xmlns:m="http://schemas.openxmlformats.org/officeDocument/2006/math">
                    <m:r>
                      <a:rPr lang="nb-NO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O(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nb-NO" sz="2800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nb-NO" sz="2800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nb-NO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b-NO" sz="2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nb-NO" sz="2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b-NO" sz="2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ϵ</m:t>
                            </m:r>
                          </m:e>
                          <m:sup>
                            <m:r>
                              <a:rPr lang="nb-NO" sz="2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0" y="2043273"/>
                <a:ext cx="7803418" cy="724109"/>
              </a:xfrm>
              <a:prstGeom prst="rect">
                <a:avLst/>
              </a:prstGeom>
              <a:blipFill>
                <a:blip r:embed="rId2"/>
                <a:stretch>
                  <a:fillRect l="-1623" r="-649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02361" y="3541874"/>
            <a:ext cx="10827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latin typeface="Palatino" pitchFamily="2" charset="77"/>
                <a:ea typeface="Palatino" pitchFamily="2" charset="77"/>
              </a:rPr>
              <a:t>Polynomial time tree decomposition with </a:t>
            </a:r>
            <a:r>
              <a:rPr lang="nb-NO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(s</a:t>
            </a:r>
            <a:r>
              <a:rPr lang="nb-NO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O(1)</a:t>
            </a:r>
            <a:r>
              <a:rPr lang="nb-NO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,s) </a:t>
            </a:r>
            <a:r>
              <a:rPr lang="nb-NO" sz="2800" dirty="0">
                <a:latin typeface="Palatino" pitchFamily="2" charset="77"/>
                <a:ea typeface="Palatino" pitchFamily="2" charset="77"/>
              </a:rPr>
              <a:t>unbreakable bags</a:t>
            </a:r>
            <a:endParaRPr lang="en-US" sz="28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623" y="4889969"/>
            <a:ext cx="417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</a:t>
            </a:r>
            <a:r>
              <a:rPr lang="nb-NO" sz="2800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O(k)</a:t>
            </a:r>
            <a:r>
              <a:rPr lang="nb-NO" sz="28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nb-NO" sz="2800" dirty="0">
                <a:latin typeface="Palatino" pitchFamily="2" charset="77"/>
                <a:ea typeface="Palatino" pitchFamily="2" charset="77"/>
              </a:rPr>
              <a:t>time exact algorithm</a:t>
            </a:r>
            <a:endParaRPr lang="en-US" sz="2800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37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55CD-598F-0C48-BE77-A1FB5632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it Unweighted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DA966-9090-9B40-9B02-0047F2C3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254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2DBC-3296-5E4A-A712-8D027828F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the OPT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B2470-E8DE-3F4E-9862-4FDD02C8F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06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2A09-942E-CE4A-AD0B-CBC2D0BA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22487-D01F-A341-A657-CAFDA9DD4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954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9DD4-F32C-CE44-9B0D-90FE5E50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91A0-0021-8D43-A8EF-47B71B21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014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86F2-F307-4993-0C1A-3194E7F2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0FCCD-4572-21A6-6677-9D9FF8CE5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en-US" sz="2800" dirty="0"/>
          </a:p>
          <a:p>
            <a:pPr marL="0" indent="0">
              <a:buNone/>
            </a:pPr>
            <a:r>
              <a:rPr lang="en-US" altLang="en-US" sz="3000" b="1" dirty="0">
                <a:solidFill>
                  <a:srgbClr val="002060"/>
                </a:solidFill>
                <a:cs typeface="Calibri" panose="020F0502020204030204" pitchFamily="34" charset="0"/>
              </a:rPr>
              <a:t>Input: 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A universe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U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 of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 elements and m subsets 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F={S</a:t>
            </a:r>
            <a:r>
              <a:rPr lang="en-US" altLang="en-US" sz="3000" baseline="-25000" dirty="0">
                <a:solidFill>
                  <a:srgbClr val="C00000"/>
                </a:solidFill>
                <a:cs typeface="Calibri" panose="020F0502020204030204" pitchFamily="34" charset="0"/>
              </a:rPr>
              <a:t>1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, S</a:t>
            </a:r>
            <a:r>
              <a:rPr lang="en-US" altLang="en-US" sz="3000" baseline="-25000" dirty="0">
                <a:solidFill>
                  <a:srgbClr val="C00000"/>
                </a:solidFill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,….,</a:t>
            </a:r>
            <a:r>
              <a:rPr lang="en-US" altLang="en-US" sz="3000" dirty="0" err="1">
                <a:solidFill>
                  <a:srgbClr val="C00000"/>
                </a:solidFill>
                <a:cs typeface="Calibri" panose="020F0502020204030204" pitchFamily="34" charset="0"/>
              </a:rPr>
              <a:t>S</a:t>
            </a:r>
            <a:r>
              <a:rPr lang="en-US" altLang="en-US" sz="3000" baseline="-25000" dirty="0" err="1">
                <a:solidFill>
                  <a:srgbClr val="C00000"/>
                </a:solidFill>
                <a:cs typeface="Calibri" panose="020F0502020204030204" pitchFamily="34" charset="0"/>
              </a:rPr>
              <a:t>m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} 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and an integer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k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  <a:r>
              <a:rPr lang="en-US" altLang="en-US" sz="3000" dirty="0"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altLang="en-US" sz="3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sz="3000" dirty="0">
                <a:solidFill>
                  <a:srgbClr val="003399"/>
                </a:solidFill>
                <a:cs typeface="Calibri" panose="020F0502020204030204" pitchFamily="34" charset="0"/>
              </a:rPr>
              <a:t>Maximum Coverage Problem</a:t>
            </a:r>
            <a:r>
              <a:rPr lang="en-US" altLang="en-US" sz="3000" dirty="0">
                <a:cs typeface="Calibri" panose="020F0502020204030204" pitchFamily="34" charset="0"/>
              </a:rPr>
              <a:t>: </a:t>
            </a:r>
            <a:r>
              <a:rPr lang="en-US" altLang="en-US" sz="3000" dirty="0">
                <a:solidFill>
                  <a:srgbClr val="000000"/>
                </a:solidFill>
                <a:cs typeface="Calibri" panose="020F0502020204030204" pitchFamily="34" charset="0"/>
              </a:rPr>
              <a:t>Find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k</a:t>
            </a:r>
            <a:r>
              <a:rPr lang="en-US" altLang="en-US" sz="3000" dirty="0">
                <a:solidFill>
                  <a:srgbClr val="000000"/>
                </a:solidFill>
                <a:cs typeface="Calibri" panose="020F0502020204030204" pitchFamily="34" charset="0"/>
              </a:rPr>
              <a:t> sets such that its union is as large as possible. </a:t>
            </a:r>
            <a:endParaRPr lang="en-US" altLang="en-US" sz="30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sz="3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sz="3000" dirty="0">
                <a:solidFill>
                  <a:srgbClr val="003399"/>
                </a:solidFill>
                <a:cs typeface="Calibri" panose="020F0502020204030204" pitchFamily="34" charset="0"/>
              </a:rPr>
              <a:t>Set Cover</a:t>
            </a:r>
            <a:r>
              <a:rPr lang="en-US" alt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: 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Find a minimum number of sets such that its union covers the universe </a:t>
            </a:r>
            <a:r>
              <a:rPr lang="en-US" altLang="en-US" sz="3000" dirty="0">
                <a:solidFill>
                  <a:srgbClr val="C00000"/>
                </a:solidFill>
                <a:cs typeface="Calibri" panose="020F0502020204030204" pitchFamily="34" charset="0"/>
              </a:rPr>
              <a:t>U</a:t>
            </a:r>
            <a:r>
              <a:rPr lang="en-US" alt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g-design">
  <a:themeElements>
    <a:clrScheme name="">
      <a:dk1>
        <a:srgbClr val="000000"/>
      </a:dk1>
      <a:lt1>
        <a:srgbClr val="FFFFFF"/>
      </a:lt1>
      <a:dk2>
        <a:srgbClr val="C0C0C0"/>
      </a:dk2>
      <a:lt2>
        <a:srgbClr val="010000"/>
      </a:lt2>
      <a:accent1>
        <a:srgbClr val="CC0000"/>
      </a:accent1>
      <a:accent2>
        <a:srgbClr val="777777"/>
      </a:accent2>
      <a:accent3>
        <a:srgbClr val="FFFFFF"/>
      </a:accent3>
      <a:accent4>
        <a:srgbClr val="000000"/>
      </a:accent4>
      <a:accent5>
        <a:srgbClr val="E2AAAA"/>
      </a:accent5>
      <a:accent6>
        <a:srgbClr val="6B6B6B"/>
      </a:accent6>
      <a:hlink>
        <a:srgbClr val="4D4D4D"/>
      </a:hlink>
      <a:folHlink>
        <a:srgbClr val="003399"/>
      </a:folHlink>
    </a:clrScheme>
    <a:fontScheme name="alg-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alg-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g-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g-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g-design 4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g-design 5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g-design 6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g-design 7">
        <a:dk1>
          <a:srgbClr val="000000"/>
        </a:dk1>
        <a:lt1>
          <a:srgbClr val="FFFFFF"/>
        </a:lt1>
        <a:dk2>
          <a:srgbClr val="C0C0C0"/>
        </a:dk2>
        <a:lt2>
          <a:srgbClr val="010000"/>
        </a:lt2>
        <a:accent1>
          <a:srgbClr val="CC0000"/>
        </a:accent1>
        <a:accent2>
          <a:srgbClr val="777777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6B6B6B"/>
        </a:accent6>
        <a:hlink>
          <a:srgbClr val="4D4D4D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5227</Words>
  <Application>Microsoft Macintosh PowerPoint</Application>
  <PresentationFormat>Widescreen</PresentationFormat>
  <Paragraphs>949</Paragraphs>
  <Slides>97</Slides>
  <Notes>3</Notes>
  <HiddenSlides>30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12" baseType="lpstr">
      <vt:lpstr>Arial</vt:lpstr>
      <vt:lpstr>Baguet Script</vt:lpstr>
      <vt:lpstr>Calibri</vt:lpstr>
      <vt:lpstr>Calibri Light</vt:lpstr>
      <vt:lpstr>Cambria Math</vt:lpstr>
      <vt:lpstr>CMR10</vt:lpstr>
      <vt:lpstr>Comic Sans MS</vt:lpstr>
      <vt:lpstr>Helvetica</vt:lpstr>
      <vt:lpstr>Monotype Sorts</vt:lpstr>
      <vt:lpstr>Palatino</vt:lpstr>
      <vt:lpstr>Palatino Linotype</vt:lpstr>
      <vt:lpstr>Wingdings</vt:lpstr>
      <vt:lpstr>Office Theme</vt:lpstr>
      <vt:lpstr>Office-tema</vt:lpstr>
      <vt:lpstr>alg-design</vt:lpstr>
      <vt:lpstr>Invitation to FPT Approximation via Cut and Coverage Problems</vt:lpstr>
      <vt:lpstr> The Story of FPT-Approximation for Partial Vertex Cover and Its Generlizations</vt:lpstr>
      <vt:lpstr>FPT Approximation Algorithms for Coverage and Satisfiability Problems </vt:lpstr>
      <vt:lpstr>Joint work with</vt:lpstr>
      <vt:lpstr>Message of this talk</vt:lpstr>
      <vt:lpstr>Maximum Coverage</vt:lpstr>
      <vt:lpstr> Maximum Coverage</vt:lpstr>
      <vt:lpstr> Maximum Coverage</vt:lpstr>
      <vt:lpstr> Greedy Coverage </vt:lpstr>
      <vt:lpstr> Polynomial Time Hardness</vt:lpstr>
      <vt:lpstr> Maximum Coverage with Parameters</vt:lpstr>
      <vt:lpstr> FPT Results for Maximum Coverage</vt:lpstr>
      <vt:lpstr> FPT and Approximation</vt:lpstr>
      <vt:lpstr> Question 1: Approximating the covered</vt:lpstr>
      <vt:lpstr>  Question 2: Approximating the one that covers </vt:lpstr>
      <vt:lpstr> What do we know about hardness in FPT</vt:lpstr>
      <vt:lpstr>Reasons/Hypothesis for our failure to design algorithms.</vt:lpstr>
      <vt:lpstr>Hypothesis</vt:lpstr>
      <vt:lpstr> Parameterized Inapproximability  Hypothesis (PIH) – Analog of PCP for PC</vt:lpstr>
      <vt:lpstr>Set Cover /Dominating Set</vt:lpstr>
      <vt:lpstr>Max Coverage </vt:lpstr>
      <vt:lpstr>Open Problems</vt:lpstr>
      <vt:lpstr>PowerPoint Presentation</vt:lpstr>
      <vt:lpstr> Special Instances</vt:lpstr>
      <vt:lpstr> Special Instances</vt:lpstr>
      <vt:lpstr> Special Instances: Hardness</vt:lpstr>
      <vt:lpstr> Incidence Graphs</vt:lpstr>
      <vt:lpstr> Special Instances</vt:lpstr>
      <vt:lpstr>Special Instances</vt:lpstr>
      <vt:lpstr> Graph Class Inclusions</vt:lpstr>
      <vt:lpstr>Max Coverage </vt:lpstr>
      <vt:lpstr> Maximum Coverage via Incidence Graph</vt:lpstr>
      <vt:lpstr> Partial Hitting Set via Incidence Graph</vt:lpstr>
      <vt:lpstr>Partial Hitting Set in FPT: Problem Definitions</vt:lpstr>
      <vt:lpstr>Question 1: Approximating the number of covered sets</vt:lpstr>
      <vt:lpstr>Question 2: Approximating the Number of elements for hitting</vt:lpstr>
      <vt:lpstr> Known Results for Partial Vertex Cover</vt:lpstr>
      <vt:lpstr> Known Results for Partial Vertex Cover</vt:lpstr>
      <vt:lpstr> What do we know about Partial Vertex Cover</vt:lpstr>
      <vt:lpstr>Known Results: Max Coverage</vt:lpstr>
      <vt:lpstr>Known Results: Max Coverage and PHS</vt:lpstr>
      <vt:lpstr> Red Blue Dominating Set (RBDS)</vt:lpstr>
      <vt:lpstr>Our Results</vt:lpstr>
      <vt:lpstr>Red Blue Dominating Set (RBDS)</vt:lpstr>
      <vt:lpstr>Our Results</vt:lpstr>
      <vt:lpstr> Outline for +1 Approximation for PVC</vt:lpstr>
      <vt:lpstr> Outline for +1 Approximation for PVC</vt:lpstr>
      <vt:lpstr>Outline for PVC+1</vt:lpstr>
      <vt:lpstr>Outline for PVC+1</vt:lpstr>
      <vt:lpstr>Outline for PVC +1</vt:lpstr>
      <vt:lpstr>Outline for PVC +1</vt:lpstr>
      <vt:lpstr>Outline for PVC +1</vt:lpstr>
      <vt:lpstr>Outline for PVC +1</vt:lpstr>
      <vt:lpstr>Outline for PVC +1</vt:lpstr>
      <vt:lpstr> Our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 for Approximating Covered Object</vt:lpstr>
      <vt:lpstr>Idea for Approximating Covered Object</vt:lpstr>
      <vt:lpstr>High Degree Vertices</vt:lpstr>
      <vt:lpstr>PowerPoint Presentation</vt:lpstr>
      <vt:lpstr>Algorithm</vt:lpstr>
      <vt:lpstr>CNF Formulas</vt:lpstr>
      <vt:lpstr>Max-SAT with Cardinality Constraint (CC)</vt:lpstr>
      <vt:lpstr>Max-SAT-CC</vt:lpstr>
      <vt:lpstr>Clause Variable Incidence Graphs</vt:lpstr>
      <vt:lpstr> Our Results</vt:lpstr>
      <vt:lpstr>Our Results</vt:lpstr>
      <vt:lpstr> What Else</vt:lpstr>
      <vt:lpstr> Concluding Thoughts</vt:lpstr>
      <vt:lpstr>Case Study I: Min k-Cut </vt:lpstr>
      <vt:lpstr>Min k-Cut</vt:lpstr>
      <vt:lpstr>PowerPoint Presentation</vt:lpstr>
      <vt:lpstr>Karger-Stein Algorithm</vt:lpstr>
      <vt:lpstr>Thorup’s Tree Packing (only show for unweighted)</vt:lpstr>
      <vt:lpstr>The past 10 years</vt:lpstr>
      <vt:lpstr>Exact XP Algorithms and #Minumum k-Cuts</vt:lpstr>
      <vt:lpstr>Parameterized by Cut Size s</vt:lpstr>
      <vt:lpstr>Parameterized Approximation</vt:lpstr>
      <vt:lpstr>The past 10 years summaried</vt:lpstr>
      <vt:lpstr>Our results</vt:lpstr>
      <vt:lpstr>Our main result</vt:lpstr>
      <vt:lpstr>Proof ingredients</vt:lpstr>
      <vt:lpstr>Making it Unweighted</vt:lpstr>
      <vt:lpstr>Reducing the OPT</vt:lpstr>
      <vt:lpstr>Graph Decomposition</vt:lpstr>
      <vt:lpstr>Dynamic Programming</vt:lpstr>
      <vt:lpstr>Maximum Coverage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Parameterized Approximation Scheme for Min k-Cut</dc:title>
  <dc:creator>Daniel Lokshtanov</dc:creator>
  <cp:lastModifiedBy>Saket Saurabh</cp:lastModifiedBy>
  <cp:revision>130</cp:revision>
  <dcterms:created xsi:type="dcterms:W3CDTF">2020-04-29T20:47:07Z</dcterms:created>
  <dcterms:modified xsi:type="dcterms:W3CDTF">2025-06-06T05:45:26Z</dcterms:modified>
</cp:coreProperties>
</file>